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handoutMasterIdLst>
    <p:handoutMasterId r:id="rId72"/>
  </p:handoutMasterIdLst>
  <p:sldIdLst>
    <p:sldId id="352" r:id="rId3"/>
    <p:sldId id="258" r:id="rId4"/>
    <p:sldId id="257" r:id="rId5"/>
    <p:sldId id="282" r:id="rId6"/>
    <p:sldId id="281" r:id="rId7"/>
    <p:sldId id="279" r:id="rId8"/>
    <p:sldId id="283" r:id="rId9"/>
    <p:sldId id="288" r:id="rId10"/>
    <p:sldId id="289" r:id="rId11"/>
    <p:sldId id="290" r:id="rId12"/>
    <p:sldId id="261" r:id="rId13"/>
    <p:sldId id="291" r:id="rId14"/>
    <p:sldId id="292" r:id="rId15"/>
    <p:sldId id="347" r:id="rId16"/>
    <p:sldId id="293" r:id="rId17"/>
    <p:sldId id="294" r:id="rId18"/>
    <p:sldId id="295" r:id="rId19"/>
    <p:sldId id="296" r:id="rId20"/>
    <p:sldId id="297" r:id="rId21"/>
    <p:sldId id="353" r:id="rId22"/>
    <p:sldId id="298" r:id="rId23"/>
    <p:sldId id="299" r:id="rId24"/>
    <p:sldId id="300" r:id="rId25"/>
    <p:sldId id="301" r:id="rId26"/>
    <p:sldId id="302" r:id="rId27"/>
    <p:sldId id="303" r:id="rId28"/>
    <p:sldId id="304" r:id="rId29"/>
    <p:sldId id="305" r:id="rId30"/>
    <p:sldId id="306" r:id="rId31"/>
    <p:sldId id="307" r:id="rId32"/>
    <p:sldId id="309" r:id="rId33"/>
    <p:sldId id="308" r:id="rId34"/>
    <p:sldId id="310" r:id="rId35"/>
    <p:sldId id="313" r:id="rId36"/>
    <p:sldId id="311" r:id="rId37"/>
    <p:sldId id="312" r:id="rId38"/>
    <p:sldId id="355" r:id="rId39"/>
    <p:sldId id="314" r:id="rId40"/>
    <p:sldId id="315" r:id="rId41"/>
    <p:sldId id="316" r:id="rId42"/>
    <p:sldId id="317" r:id="rId43"/>
    <p:sldId id="318" r:id="rId44"/>
    <p:sldId id="319" r:id="rId45"/>
    <p:sldId id="320" r:id="rId46"/>
    <p:sldId id="321" r:id="rId47"/>
    <p:sldId id="324" r:id="rId48"/>
    <p:sldId id="323" r:id="rId49"/>
    <p:sldId id="325" r:id="rId50"/>
    <p:sldId id="326" r:id="rId51"/>
    <p:sldId id="327" r:id="rId52"/>
    <p:sldId id="322" r:id="rId53"/>
    <p:sldId id="328" r:id="rId54"/>
    <p:sldId id="329" r:id="rId55"/>
    <p:sldId id="357" r:id="rId56"/>
    <p:sldId id="330" r:id="rId57"/>
    <p:sldId id="331" r:id="rId58"/>
    <p:sldId id="333" r:id="rId59"/>
    <p:sldId id="334" r:id="rId60"/>
    <p:sldId id="335" r:id="rId61"/>
    <p:sldId id="336" r:id="rId62"/>
    <p:sldId id="337" r:id="rId63"/>
    <p:sldId id="338" r:id="rId64"/>
    <p:sldId id="343" r:id="rId65"/>
    <p:sldId id="344" r:id="rId66"/>
    <p:sldId id="348" r:id="rId67"/>
    <p:sldId id="350" r:id="rId68"/>
    <p:sldId id="349" r:id="rId69"/>
    <p:sldId id="358" r:id="rId7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7A3"/>
    <a:srgbClr val="DACBED"/>
    <a:srgbClr val="D0C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3"/>
    <p:restoredTop sz="78689" autoAdjust="0"/>
  </p:normalViewPr>
  <p:slideViewPr>
    <p:cSldViewPr>
      <p:cViewPr>
        <p:scale>
          <a:sx n="129" d="100"/>
          <a:sy n="129" d="100"/>
        </p:scale>
        <p:origin x="1776" y="144"/>
      </p:cViewPr>
      <p:guideLst>
        <p:guide orient="horz" pos="480"/>
        <p:guide pos="1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r>
              <a:rPr lang="en-US"/>
              <a:t>IRIS Professional Development Series- Classroom Management (Part 1)</a:t>
            </a:r>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BB53FFE3-7A5A-485F-B111-6CC27AB6B694}" type="datetimeFigureOut">
              <a:rPr lang="en-US" smtClean="0"/>
              <a:pPr/>
              <a:t>3/25/19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r>
              <a:rPr lang="en-US"/>
              <a:t>IRIS Center </a:t>
            </a:r>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3B7E8769-7172-4D0F-B1F0-97FF1B7A369E}" type="slidenum">
              <a:rPr lang="en-US" smtClean="0"/>
              <a:pPr/>
              <a:t>‹#›</a:t>
            </a:fld>
            <a:endParaRPr lang="en-US"/>
          </a:p>
        </p:txBody>
      </p:sp>
    </p:spTree>
    <p:extLst>
      <p:ext uri="{BB962C8B-B14F-4D97-AF65-F5344CB8AC3E}">
        <p14:creationId xmlns:p14="http://schemas.microsoft.com/office/powerpoint/2010/main" val="5159600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n-US"/>
              <a:t>IRIS Professional Development Series- Classroom Management (Part 1)</a:t>
            </a:r>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95FC60D-A672-42B7-821F-1740680289C6}" type="datetimeFigureOut">
              <a:rPr lang="en-US" smtClean="0"/>
              <a:pPr/>
              <a:t>3/25/19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a:t>IRIS Center </a:t>
            </a:r>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C6E85FF-EC61-4B81-831F-787B129C6B6D}" type="slidenum">
              <a:rPr lang="en-US" smtClean="0"/>
              <a:pPr/>
              <a:t>‹#›</a:t>
            </a:fld>
            <a:endParaRPr lang="en-US"/>
          </a:p>
        </p:txBody>
      </p:sp>
    </p:spTree>
    <p:extLst>
      <p:ext uri="{BB962C8B-B14F-4D97-AF65-F5344CB8AC3E}">
        <p14:creationId xmlns:p14="http://schemas.microsoft.com/office/powerpoint/2010/main" val="58679530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a:t>
            </a:r>
            <a:r>
              <a:rPr lang="en-US" baseline="0" dirty="0"/>
              <a:t> 2 Minutes</a:t>
            </a:r>
          </a:p>
          <a:p>
            <a:r>
              <a:rPr lang="en-US" baseline="0" dirty="0"/>
              <a:t> </a:t>
            </a:r>
            <a:endParaRPr lang="en-US" dirty="0"/>
          </a:p>
          <a:p>
            <a:r>
              <a:rPr lang="en-US" b="1" i="0" baseline="0" dirty="0"/>
              <a:t>FYI</a:t>
            </a:r>
            <a:r>
              <a:rPr lang="en-US" i="0" baseline="0" dirty="0"/>
              <a:t>:</a:t>
            </a:r>
          </a:p>
          <a:p>
            <a:pPr marL="171450" indent="-171450">
              <a:buFont typeface="Arial"/>
              <a:buChar char="•"/>
            </a:pPr>
            <a:r>
              <a:rPr lang="en-US" i="0" baseline="0" dirty="0"/>
              <a:t>Cover any housekeeping items before beginning. </a:t>
            </a:r>
          </a:p>
          <a:p>
            <a:pPr marL="171450" indent="-171450">
              <a:buFont typeface="Arial"/>
              <a:buChar char="•"/>
            </a:pPr>
            <a:r>
              <a:rPr lang="en-US" i="0" baseline="0" dirty="0"/>
              <a:t>Make sure everyone is able to access the IRIS Website and locate the </a:t>
            </a:r>
            <a:r>
              <a:rPr lang="en-US" i="0" baseline="0" dirty="0" smtClean="0"/>
              <a:t>module</a:t>
            </a:r>
            <a:r>
              <a:rPr lang="en-US" i="0" baseline="0" dirty="0"/>
              <a:t>.</a:t>
            </a:r>
          </a:p>
          <a:p>
            <a:pPr marL="171450" indent="-171450">
              <a:buFont typeface="Arial"/>
              <a:buChar char="•"/>
            </a:pPr>
            <a:r>
              <a:rPr lang="en-US" i="0" baseline="0" dirty="0"/>
              <a:t>Identify partners and groups so that participants will know who to turn to when instructed to “share with partner.”</a:t>
            </a:r>
            <a:endParaRPr lang="en-US" i="0" dirty="0"/>
          </a:p>
          <a:p>
            <a:endParaRPr lang="en-US" b="1" dirty="0"/>
          </a:p>
          <a:p>
            <a:r>
              <a:rPr lang="en-US" b="1" dirty="0"/>
              <a:t>Facilitator Notes</a:t>
            </a:r>
            <a:r>
              <a:rPr lang="en-US" dirty="0"/>
              <a:t>: This professiona</a:t>
            </a:r>
            <a:r>
              <a:rPr lang="en-US" baseline="0" dirty="0"/>
              <a:t>l development series uses the IRIS online Module </a:t>
            </a:r>
            <a:r>
              <a:rPr lang="en-US" i="1" baseline="0" dirty="0"/>
              <a:t>Classroom Management (Part 1) </a:t>
            </a:r>
            <a:r>
              <a:rPr lang="en-US" baseline="0" dirty="0"/>
              <a:t>to help teachers create the foundation of a comprehensive behavior management plan. Individual teachers, grade-level teams, or content-area teams would benefit from working through the activities in this </a:t>
            </a:r>
            <a:r>
              <a:rPr lang="en-US" baseline="0" dirty="0" smtClean="0"/>
              <a:t>module </a:t>
            </a:r>
            <a:r>
              <a:rPr lang="en-US" baseline="0" dirty="0"/>
              <a:t>together as they develop a common understanding of how to build comprehensive behavior management plans for their students.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647775C-DF6A-D047-996E-CE1BFD7AB826}"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41071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go to the Perspectives</a:t>
            </a:r>
            <a:r>
              <a:rPr lang="en-US" baseline="0" dirty="0"/>
              <a:t> &amp; Resources section of the </a:t>
            </a:r>
            <a:r>
              <a:rPr lang="en-US" baseline="0" dirty="0" smtClean="0"/>
              <a:t>module</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Review the objectives for this training series: </a:t>
            </a:r>
          </a:p>
          <a:p>
            <a:pPr marL="365760" lvl="1" indent="-201168" algn="l">
              <a:buFont typeface="Courier New"/>
              <a:buChar char="o"/>
            </a:pPr>
            <a:r>
              <a:rPr lang="en-US" sz="1200" dirty="0">
                <a:solidFill>
                  <a:srgbClr val="000000"/>
                </a:solidFill>
              </a:rPr>
              <a:t>Understand how disruptive behavior negatively affects instruction and learning </a:t>
            </a:r>
          </a:p>
          <a:p>
            <a:pPr marL="365760" lvl="1" indent="-201168" algn="l">
              <a:buFont typeface="Courier New"/>
              <a:buChar char="o"/>
            </a:pPr>
            <a:r>
              <a:rPr lang="en-US" sz="1200" dirty="0">
                <a:solidFill>
                  <a:srgbClr val="000000"/>
                </a:solidFill>
              </a:rPr>
              <a:t>Explain how culture can influence behavior </a:t>
            </a:r>
          </a:p>
          <a:p>
            <a:pPr marL="365760" lvl="1" indent="-201168" algn="l">
              <a:buFont typeface="Courier New"/>
              <a:buChar char="o"/>
            </a:pPr>
            <a:r>
              <a:rPr lang="en-US" sz="1200" dirty="0">
                <a:solidFill>
                  <a:srgbClr val="000000"/>
                </a:solidFill>
              </a:rPr>
              <a:t>Identify and describe the core components of a comprehensive behavior management system </a:t>
            </a:r>
          </a:p>
          <a:p>
            <a:pPr marL="365760" lvl="1" indent="-201168" algn="l">
              <a:buFont typeface="Courier New"/>
              <a:buChar char="o"/>
            </a:pPr>
            <a:r>
              <a:rPr lang="en-US" sz="1200" dirty="0">
                <a:solidFill>
                  <a:srgbClr val="000000"/>
                </a:solidFill>
              </a:rPr>
              <a:t>Develop a comprehensive behavior management plan</a:t>
            </a:r>
          </a:p>
          <a:p>
            <a:pPr lvl="1"/>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9480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a:t>
            </a:r>
            <a:r>
              <a:rPr lang="en-US" baseline="0" dirty="0"/>
              <a:t> minutes</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the content of Page 1 in the </a:t>
            </a:r>
            <a:r>
              <a:rPr lang="en-US" baseline="0" dirty="0" smtClean="0"/>
              <a:t>module</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answer questions about their own preparation in behavior management in their </a:t>
            </a:r>
            <a:r>
              <a:rPr lang="en-US" i="1" baseline="0" dirty="0"/>
              <a:t>Participants’ Guided Notes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0380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listen to the recording or read the transcript</a:t>
            </a:r>
            <a:r>
              <a:rPr lang="en-US" baseline="0" dirty="0"/>
              <a:t> of Dr. Michael Rosenberg. (2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respond to the questions in their </a:t>
            </a:r>
            <a:r>
              <a:rPr lang="en-US" i="1" baseline="0" dirty="0"/>
              <a:t>Participants’ </a:t>
            </a:r>
            <a:r>
              <a:rPr lang="en-US" b="0" i="1" baseline="0" dirty="0"/>
              <a:t>Guided Notes</a:t>
            </a:r>
            <a:r>
              <a:rPr lang="en-US" b="0" baseline="0" dirty="0"/>
              <a:t>. (5 minutes)</a:t>
            </a:r>
            <a:endParaRPr lang="en-US" b="0" dirty="0"/>
          </a:p>
          <a:p>
            <a:pPr marL="171450" indent="-171450">
              <a:buFont typeface="Arial"/>
              <a:buChar char="•"/>
            </a:pPr>
            <a:r>
              <a:rPr lang="en-US" i="1" dirty="0"/>
              <a:t>Partner Work</a:t>
            </a:r>
            <a:r>
              <a:rPr lang="en-US" dirty="0"/>
              <a:t>: Have</a:t>
            </a:r>
            <a:r>
              <a:rPr lang="en-US" baseline="0" dirty="0"/>
              <a:t> t</a:t>
            </a:r>
            <a:r>
              <a:rPr lang="en-US" dirty="0"/>
              <a:t>eachers share their responses about their most difficult</a:t>
            </a:r>
            <a:r>
              <a:rPr lang="en-US" baseline="0" dirty="0"/>
              <a:t> days with their partners. (10 minutes)</a:t>
            </a:r>
          </a:p>
          <a:p>
            <a:pPr marL="171450" indent="-171450">
              <a:buFont typeface="Arial"/>
              <a:buChar char="•"/>
            </a:pPr>
            <a:r>
              <a:rPr lang="en-US" baseline="0" dirty="0"/>
              <a:t>Direct teachers to the section of the page referring to managing surface behaviors. (3 minutes)</a:t>
            </a:r>
          </a:p>
          <a:p>
            <a:pPr marL="171450" indent="-171450">
              <a:buFont typeface="Arial"/>
              <a:buChar char="•"/>
            </a:pPr>
            <a:r>
              <a:rPr lang="en-US" baseline="0" dirty="0"/>
              <a:t>Have teachers respond to the questions about surface behaviors in their </a:t>
            </a:r>
            <a:r>
              <a:rPr lang="en-US" i="1" baseline="0" dirty="0"/>
              <a:t>Participants’ </a:t>
            </a:r>
            <a:r>
              <a:rPr lang="en-US" b="0" i="1" baseline="0" dirty="0"/>
              <a:t>Guided Notes</a:t>
            </a:r>
            <a:r>
              <a:rPr lang="en-US" b="0" baseline="0" dirty="0"/>
              <a:t>. (5 minutes)</a:t>
            </a: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6192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the content of Page 2 of the </a:t>
            </a:r>
            <a:r>
              <a:rPr lang="en-US" baseline="0" dirty="0" smtClean="0"/>
              <a:t>module </a:t>
            </a:r>
            <a:r>
              <a:rPr lang="en-US" baseline="0" dirty="0"/>
              <a:t>to learn how different styles of interaction can influence behavior. Tell them to stop before they get to “</a:t>
            </a:r>
            <a:r>
              <a:rPr lang="en-US" i="0" baseline="0" dirty="0"/>
              <a:t>Response to Authority Figures</a:t>
            </a:r>
            <a:r>
              <a:rPr lang="en-US" baseline="0" dirty="0"/>
              <a:t>.”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reflect on their different styles of interaction based on their own upbringing and their own school experiences.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teachers to complete the table in their </a:t>
            </a:r>
            <a:r>
              <a:rPr lang="en-US" i="1" baseline="0" dirty="0"/>
              <a:t>Participants’ </a:t>
            </a:r>
            <a:r>
              <a:rPr lang="en-US" b="0" i="1" baseline="0" dirty="0"/>
              <a:t>Guided Notes</a:t>
            </a:r>
            <a:r>
              <a:rPr lang="en-US" b="0" baseline="0" dirty="0"/>
              <a:t> </a:t>
            </a:r>
            <a:r>
              <a:rPr lang="en-US" baseline="0" dirty="0"/>
              <a:t>reflecting on their own frame of reference in regard to behavior and the different styles of interaction discussed on Page 2.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21960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15 minutes </a:t>
            </a:r>
          </a:p>
          <a:p>
            <a:endParaRPr lang="en-US" dirty="0"/>
          </a:p>
          <a:p>
            <a:r>
              <a:rPr lang="en-US" b="1" dirty="0"/>
              <a:t>Facilitator Notes</a:t>
            </a:r>
            <a:r>
              <a:rPr lang="en-US" baseline="0" dirty="0"/>
              <a:t>: </a:t>
            </a:r>
          </a:p>
          <a:p>
            <a:pPr marL="171450" indent="-171450">
              <a:buFont typeface="Arial"/>
              <a:buChar char="•"/>
            </a:pPr>
            <a:r>
              <a:rPr lang="en-US" baseline="0" dirty="0"/>
              <a:t>Direct teachers to reflect on what they learned by completing the table. Have them write their reflections in their </a:t>
            </a:r>
            <a:r>
              <a:rPr lang="en-US" i="1" baseline="0" dirty="0"/>
              <a:t>Participants’ </a:t>
            </a:r>
            <a:r>
              <a:rPr lang="en-US" b="0" i="1" baseline="0" dirty="0"/>
              <a:t>Guided Notes</a:t>
            </a:r>
            <a:r>
              <a:rPr lang="en-US" b="0" baseline="0" dirty="0"/>
              <a:t>. (5 minutes)</a:t>
            </a:r>
          </a:p>
          <a:p>
            <a:pPr marL="171450" indent="-171450">
              <a:buFont typeface="Arial"/>
              <a:buChar char="•"/>
            </a:pPr>
            <a:r>
              <a:rPr lang="en-US" i="1" baseline="0" dirty="0"/>
              <a:t>Team Work</a:t>
            </a:r>
            <a:r>
              <a:rPr lang="en-US" baseline="0" dirty="0"/>
              <a:t>: Have them share their reflections with their table group or team. (10 minutes)</a:t>
            </a:r>
          </a:p>
        </p:txBody>
      </p:sp>
      <p:sp>
        <p:nvSpPr>
          <p:cNvPr id="4" name="Slide Number Placeholder 3"/>
          <p:cNvSpPr>
            <a:spLocks noGrp="1"/>
          </p:cNvSpPr>
          <p:nvPr>
            <p:ph type="sldNum" sz="quarter" idx="10"/>
          </p:nvPr>
        </p:nvSpPr>
        <p:spPr/>
        <p:txBody>
          <a:bodyPr/>
          <a:lstStyle/>
          <a:p>
            <a:fld id="{3C6E85FF-EC61-4B81-831F-787B129C6B6D}" type="slidenum">
              <a:rPr lang="en-US" smtClean="0"/>
              <a:pPr/>
              <a:t>14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7075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the section on Page 2 about </a:t>
            </a:r>
            <a:r>
              <a:rPr lang="en-US" i="1" dirty="0"/>
              <a:t>Response to Authority Figures</a:t>
            </a:r>
            <a:r>
              <a:rPr lang="en-US" i="0" dirty="0"/>
              <a:t> and listen to the two experts or read the transcripts</a:t>
            </a:r>
            <a:r>
              <a:rPr lang="en-US" i="1" dirty="0"/>
              <a:t>. </a:t>
            </a:r>
            <a:r>
              <a:rPr lang="en-US" i="0" dirty="0"/>
              <a:t>Have</a:t>
            </a:r>
            <a:r>
              <a:rPr lang="en-US" i="0" baseline="0" dirty="0"/>
              <a:t> them click on each title to learn more about the different cultural responses.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0" baseline="0" dirty="0"/>
              <a:t>Direct them to respond to the questions about how culture has shaped their own response to authority figures in their </a:t>
            </a:r>
            <a:r>
              <a:rPr lang="en-US" i="1" baseline="0" dirty="0"/>
              <a:t>Participants’ </a:t>
            </a:r>
            <a:r>
              <a:rPr lang="en-US" b="0" i="1" baseline="0" dirty="0"/>
              <a:t>Guided Notes</a:t>
            </a:r>
            <a:r>
              <a:rPr lang="en-US" b="0" i="0" baseline="0" dirty="0"/>
              <a:t>. </a:t>
            </a:r>
            <a:r>
              <a:rPr lang="en-US" b="0" i="0" dirty="0"/>
              <a:t>(5 minutes)</a:t>
            </a:r>
            <a:endParaRPr lang="en-US" b="0" i="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55356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a:t>
            </a:r>
            <a:r>
              <a:rPr lang="en-US" baseline="0" dirty="0"/>
              <a:t> the </a:t>
            </a:r>
            <a:r>
              <a:rPr lang="en-US" i="0" baseline="0" dirty="0"/>
              <a:t>activity</a:t>
            </a:r>
            <a:r>
              <a:rPr lang="en-US" i="1" baseline="0" dirty="0"/>
              <a:t> “</a:t>
            </a:r>
            <a:r>
              <a:rPr lang="en-US" i="0" baseline="0" dirty="0"/>
              <a:t>Are You a Culturally Responsive Teacher?” </a:t>
            </a:r>
            <a:r>
              <a:rPr lang="en-US" baseline="0" dirty="0"/>
              <a:t>at the bottom or Page 2.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Once they have completed the activity, have them reflect on what they have learned about their own cultural sensitivity and write their responses in their </a:t>
            </a:r>
            <a:r>
              <a:rPr lang="en-US" i="1" baseline="0" dirty="0"/>
              <a:t>Participants’ Guided Notes</a:t>
            </a:r>
            <a:r>
              <a:rPr lang="en-US" baseline="0" dirty="0"/>
              <a:t>. (5 minutes)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aseline="0" dirty="0"/>
              <a:t>Have teachers write down a few ideas about how to become more culturally responsive. Have them share these ideas with their partner.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1177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first paragraph and three links on Page 3 to learn about classroom and teacher influences on behavior.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51725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a:t>
            </a:r>
            <a:r>
              <a:rPr lang="en-US" baseline="0" dirty="0"/>
              <a:t> teachers to reflect on their own classroom practices in relation to organization, daily schedules, and transitions that might be affecting classroom behavior. Have them write their responses in their </a:t>
            </a:r>
            <a:r>
              <a:rPr lang="en-US" i="1" baseline="0" dirty="0"/>
              <a:t>Participants’ </a:t>
            </a:r>
            <a:r>
              <a:rPr lang="en-US" b="0" i="1" baseline="0" dirty="0"/>
              <a:t>Guided Notes</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18953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review the surface</a:t>
            </a:r>
            <a:r>
              <a:rPr lang="en-US" baseline="0" dirty="0"/>
              <a:t> management strategies described on Page 3. </a:t>
            </a:r>
          </a:p>
          <a:p>
            <a:pPr marL="171450" indent="-171450">
              <a:buFont typeface="Arial"/>
              <a:buChar char="•"/>
            </a:pPr>
            <a:r>
              <a:rPr lang="en-US" baseline="0" dirty="0"/>
              <a:t>Direct them to listen to Dr. Michael Rosenberg and Dr. Lori </a:t>
            </a:r>
            <a:r>
              <a:rPr lang="en-US" baseline="0" dirty="0" err="1"/>
              <a:t>Jackman</a:t>
            </a:r>
            <a:r>
              <a:rPr lang="en-US" baseline="0" dirty="0"/>
              <a:t> as they discuss surface management strategies in greater detail. (10 minutes)</a:t>
            </a:r>
          </a:p>
          <a:p>
            <a:pPr marL="171450" indent="-171450">
              <a:buFont typeface="Arial"/>
              <a:buChar char="•"/>
            </a:pPr>
            <a:r>
              <a:rPr lang="en-US" baseline="0" dirty="0"/>
              <a:t>Have them review the list in their </a:t>
            </a:r>
            <a:r>
              <a:rPr lang="en-US" i="1" baseline="0" dirty="0"/>
              <a:t>Participants’ Guided Notes </a:t>
            </a:r>
            <a:r>
              <a:rPr lang="en-US" baseline="0" dirty="0"/>
              <a:t>and identify the surface management strategies they are currently using, and identify a new one they will try this week. (5 minutes)</a:t>
            </a:r>
          </a:p>
          <a:p>
            <a:pPr marL="171450" indent="-171450">
              <a:buFont typeface="Arial"/>
              <a:buChar char="•"/>
            </a:pPr>
            <a:r>
              <a:rPr lang="en-US" i="1" baseline="0" dirty="0"/>
              <a:t>Team Work: </a:t>
            </a:r>
            <a:r>
              <a:rPr lang="en-US" baseline="0" dirty="0"/>
              <a:t>Have teachers share the new strategy with their group. (10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85329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1 minute</a:t>
            </a:r>
          </a:p>
          <a:p>
            <a:endParaRPr lang="en-US" dirty="0"/>
          </a:p>
          <a:p>
            <a:r>
              <a:rPr lang="en-US" b="1" dirty="0"/>
              <a:t>Facilitator Notes</a:t>
            </a:r>
            <a:r>
              <a:rPr lang="en-US" dirty="0"/>
              <a:t>: This PD </a:t>
            </a:r>
            <a:r>
              <a:rPr lang="en-US" baseline="0" dirty="0"/>
              <a:t>series was created to provide twelve total hours of face-to-face training, broken into four sessions. The pedagogy of this PD series is based on adult learning theory, recognizing the need of adults to make the best use of their time and apply their knowledge and skills with their colleagues during the PD time. </a:t>
            </a:r>
          </a:p>
          <a:p>
            <a:endParaRPr lang="en-US" baseline="0" dirty="0"/>
          </a:p>
          <a:p>
            <a:endParaRPr lang="en-US" baseline="0" dirty="0"/>
          </a:p>
          <a:p>
            <a:r>
              <a:rPr lang="en-US" b="1" baseline="0" dirty="0"/>
              <a:t>FYI</a:t>
            </a:r>
            <a:r>
              <a:rPr lang="en-US" baseline="0" dirty="0"/>
              <a:t>:</a:t>
            </a:r>
          </a:p>
          <a:p>
            <a:pPr marL="171450" indent="-171450">
              <a:buFont typeface="Arial"/>
              <a:buChar char="•"/>
            </a:pPr>
            <a:r>
              <a:rPr lang="en-US" baseline="0" dirty="0"/>
              <a:t>Teachers will interact with the online </a:t>
            </a:r>
            <a:r>
              <a:rPr lang="en-US" baseline="0" dirty="0" smtClean="0"/>
              <a:t>module </a:t>
            </a:r>
            <a:r>
              <a:rPr lang="en-US" baseline="0" dirty="0"/>
              <a:t>during the training to apply their knowledge and skills using the tools and resources provided. Access to the Internet is necessary because the content is found on the IRIS Center’s Website. </a:t>
            </a:r>
          </a:p>
          <a:p>
            <a:pPr marL="171450" indent="-171450">
              <a:buFont typeface="Arial"/>
              <a:buChar char="•"/>
            </a:pPr>
            <a:r>
              <a:rPr lang="en-US" baseline="0" dirty="0"/>
              <a:t>The</a:t>
            </a:r>
            <a:r>
              <a:rPr lang="en-US" i="1" baseline="0" dirty="0"/>
              <a:t> Participant’s Guided Notes </a:t>
            </a:r>
            <a:r>
              <a:rPr lang="en-US" i="0" baseline="0" dirty="0"/>
              <a:t>for this PD series structures the face-to-face activities. Activities encourage grade-level or content-area teams to work together to create common behavioral expectations and plans.</a:t>
            </a:r>
          </a:p>
          <a:p>
            <a:pPr marL="171450" indent="-171450">
              <a:buFont typeface="Arial"/>
              <a:buChar char="•"/>
            </a:pPr>
            <a:r>
              <a:rPr lang="en-US" i="0" baseline="0" dirty="0"/>
              <a:t>Through peer-to-peer discussions and problem solving, teachers and teaching teams will build the foundation for their own behavior management plans.</a:t>
            </a:r>
            <a:endParaRPr lang="en-US" i="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30985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1.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20</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a:t>
            </a:r>
            <a:r>
              <a:rPr lang="en-US" b="0" dirty="0">
                <a:solidFill>
                  <a:schemeClr val="tx1"/>
                </a:solidFill>
              </a:rPr>
              <a:t>slides 1</a:t>
            </a:r>
            <a:r>
              <a:rPr lang="en-US" b="0" baseline="0" dirty="0">
                <a:solidFill>
                  <a:schemeClr val="tx1"/>
                </a:solidFill>
              </a:rPr>
              <a:t> and </a:t>
            </a:r>
            <a:r>
              <a:rPr lang="en-US" b="0" dirty="0">
                <a:solidFill>
                  <a:schemeClr val="tx1"/>
                </a:solidFill>
              </a:rPr>
              <a:t>7</a:t>
            </a:r>
            <a:r>
              <a:rPr lang="en-US" b="0" dirty="0">
                <a:solidFill>
                  <a:srgbClr val="FF0000"/>
                </a:solidFill>
              </a:rPr>
              <a:t>, </a:t>
            </a:r>
            <a:r>
              <a:rPr lang="en-US" b="0" dirty="0"/>
              <a:t>begin</a:t>
            </a:r>
            <a:r>
              <a:rPr lang="en-US" b="0" baseline="0" dirty="0"/>
              <a:t> Session 2.</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4 of the </a:t>
            </a:r>
            <a:r>
              <a:rPr lang="en-US" baseline="0" dirty="0" smtClean="0"/>
              <a:t>module </a:t>
            </a:r>
            <a:r>
              <a:rPr lang="en-US" baseline="0" dirty="0"/>
              <a:t>to begin to learn the importance of seeing an effective behavior management plan as a system rather than a bag of tricks.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81774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a:t>
            </a:r>
            <a:r>
              <a:rPr lang="en-US" i="0" baseline="0" dirty="0"/>
              <a:t>Six Key Principles” </a:t>
            </a:r>
            <a:r>
              <a:rPr lang="en-US" baseline="0" dirty="0"/>
              <a:t>on Page 4</a:t>
            </a:r>
            <a:r>
              <a:rPr lang="en-US"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Have them listen to Lauren Acevedo discuss the importance of developing a comprehensive behavior management plan before entering the classroom.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Tell </a:t>
            </a:r>
            <a:r>
              <a:rPr lang="en-US" baseline="0" dirty="0"/>
              <a:t>them </a:t>
            </a:r>
            <a:r>
              <a:rPr lang="en-US" i="0" baseline="0" dirty="0"/>
              <a:t>to stop there </a:t>
            </a:r>
            <a:r>
              <a:rPr lang="en-US" baseline="0" dirty="0"/>
              <a:t>and write the key points for each component in their </a:t>
            </a:r>
            <a:r>
              <a:rPr lang="en-US" i="1" baseline="0" dirty="0"/>
              <a:t>Participants’ </a:t>
            </a:r>
            <a:r>
              <a:rPr lang="en-US" b="0" i="1" baseline="0" dirty="0"/>
              <a:t>Guided Notes</a:t>
            </a:r>
            <a:r>
              <a:rPr lang="en-US" b="0" baseline="0" dirty="0"/>
              <a:t>. </a:t>
            </a:r>
            <a:endParaRPr lang="en-US" b="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609950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about</a:t>
            </a:r>
            <a:r>
              <a:rPr lang="en-US" baseline="0" dirty="0"/>
              <a:t> how the comprehensive behavior management plan fits with PBIS. </a:t>
            </a:r>
            <a:r>
              <a:rPr lang="en-US" i="0" baseline="0" dirty="0"/>
              <a:t>Tell them </a:t>
            </a:r>
            <a:r>
              <a:rPr lang="en-US" b="1" i="0" baseline="0" dirty="0"/>
              <a:t>NOT</a:t>
            </a:r>
            <a:r>
              <a:rPr lang="en-US" i="0" baseline="0" dirty="0"/>
              <a:t> to listen to the audio clip with Dr. Michael Rosenberg yet</a:t>
            </a:r>
            <a:r>
              <a:rPr lang="en-US" i="1" baseline="0" dirty="0"/>
              <a:t>. </a:t>
            </a:r>
            <a:r>
              <a:rPr lang="en-US" baseline="0" dirty="0"/>
              <a:t>(3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order to gain a greater understanding of PBIS in relation to classroom management, have them define the terms in their </a:t>
            </a:r>
            <a:r>
              <a:rPr lang="en-US" i="1" baseline="0" dirty="0"/>
              <a:t>Participants’ </a:t>
            </a:r>
            <a:r>
              <a:rPr lang="en-US" b="0" i="1" baseline="0" dirty="0"/>
              <a:t>Guided Notes</a:t>
            </a:r>
            <a:r>
              <a:rPr lang="en-US" baseline="0" dirty="0"/>
              <a:t>.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7681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listen to Dr. Michael Rosenberg as he discusses how the classroom behavior</a:t>
            </a:r>
            <a:r>
              <a:rPr lang="en-US" baseline="0" dirty="0"/>
              <a:t> management plan is considered a primary prevention. (2 minutes)</a:t>
            </a:r>
          </a:p>
          <a:p>
            <a:pPr marL="171450" indent="-171450">
              <a:buFont typeface="Arial"/>
              <a:buChar char="•"/>
            </a:pPr>
            <a:r>
              <a:rPr lang="en-US" baseline="0" dirty="0"/>
              <a:t>Have teachers respond to the questions reflecting current school-wide supports at their own school. (8 minutes)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3349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Page 5 of the </a:t>
            </a:r>
            <a:r>
              <a:rPr lang="en-US" baseline="0" dirty="0" smtClean="0"/>
              <a:t>module </a:t>
            </a:r>
            <a:r>
              <a:rPr lang="en-US" baseline="0" dirty="0"/>
              <a:t>up to the “Research Shows” box (stop before that box). Have them focus on the first key principle of developing the comprehensive classroom plan, </a:t>
            </a:r>
            <a:r>
              <a:rPr lang="en-US" i="1" baseline="0" dirty="0"/>
              <a:t>Invest time at the front end, </a:t>
            </a:r>
            <a:r>
              <a:rPr lang="en-US" i="0" baseline="0" dirty="0"/>
              <a:t>as Ms. </a:t>
            </a:r>
            <a:r>
              <a:rPr lang="en-US" i="0" baseline="0" dirty="0" err="1"/>
              <a:t>Rollison</a:t>
            </a:r>
            <a:r>
              <a:rPr lang="en-US" i="0" baseline="0" dirty="0"/>
              <a:t> plans to make her behavioral expectations clear.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585392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a:t>
            </a:r>
            <a:r>
              <a:rPr lang="en-US" baseline="0" dirty="0"/>
              <a:t>write the key features of communicating expectations in their </a:t>
            </a:r>
            <a:r>
              <a:rPr lang="en-US" i="1" baseline="0" dirty="0"/>
              <a:t>Participants’ </a:t>
            </a:r>
            <a:r>
              <a:rPr lang="en-US" b="0" i="1" baseline="0" dirty="0"/>
              <a:t>Guided Notes</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59920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through the research-based</a:t>
            </a:r>
            <a:r>
              <a:rPr lang="en-US" baseline="0" dirty="0"/>
              <a:t> classroom management practices identified in the “Research Shows” box. </a:t>
            </a:r>
            <a:r>
              <a:rPr lang="en-US" b="1" baseline="0" dirty="0"/>
              <a:t>(Read that box only!) </a:t>
            </a:r>
            <a:r>
              <a:rPr lang="en-US" baseline="0" dirty="0"/>
              <a:t>Have them write one example of their current practice in each of the five areas in the table in their </a:t>
            </a:r>
            <a:r>
              <a:rPr lang="en-US" i="1" baseline="0" dirty="0"/>
              <a:t>Participants’ </a:t>
            </a:r>
            <a:r>
              <a:rPr lang="en-US" b="0" i="1" baseline="0" dirty="0"/>
              <a:t>Guided Notes</a:t>
            </a:r>
            <a:r>
              <a:rPr lang="en-US" b="0" baseline="0" dirty="0"/>
              <a:t>.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0" i="1" baseline="0" dirty="0"/>
              <a:t>Give One-Get One”)</a:t>
            </a:r>
            <a:r>
              <a:rPr lang="en-US" b="0" i="0" baseline="0" dirty="0"/>
              <a:t>: </a:t>
            </a:r>
            <a:r>
              <a:rPr lang="en-US" baseline="0" dirty="0"/>
              <a:t>Have teachers write one of the practices they use on a sticky note and find a colleague with whom to share their practice. After giving the sticky note with the explanation, the other teacher shares their practice and gives their sticky note to their partner. (10 minutes)</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44162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a:t>
            </a:r>
            <a:r>
              <a:rPr lang="en-US" baseline="0" dirty="0"/>
              <a:t> teachers to read the rest of Page 5 and listen to Dr. Deborah </a:t>
            </a:r>
            <a:r>
              <a:rPr lang="en-US" baseline="0" dirty="0" err="1"/>
              <a:t>Voltz</a:t>
            </a:r>
            <a:r>
              <a:rPr lang="en-US" baseline="0" dirty="0"/>
              <a:t> </a:t>
            </a:r>
            <a:r>
              <a:rPr lang="en-US" baseline="0" dirty="0" smtClean="0"/>
              <a:t>and Lauren Acevedo discuss discuss </a:t>
            </a:r>
            <a:r>
              <a:rPr lang="en-US" baseline="0" dirty="0"/>
              <a:t>how management styles differ in different cultures. </a:t>
            </a:r>
          </a:p>
          <a:p>
            <a:pPr marL="171450" indent="-171450">
              <a:buFont typeface="Arial"/>
              <a:buChar char="•"/>
            </a:pPr>
            <a:r>
              <a:rPr lang="en-US" baseline="0" dirty="0"/>
              <a:t>After listening, direct teachers to respond to the question associated with Dr. </a:t>
            </a:r>
            <a:r>
              <a:rPr lang="en-US" baseline="0" dirty="0" err="1"/>
              <a:t>Voltz’s</a:t>
            </a:r>
            <a:r>
              <a:rPr lang="en-US" baseline="0" dirty="0"/>
              <a:t> discussion of students feeling secure in a classroom with consistent behavior management and enforcement in their </a:t>
            </a:r>
            <a:r>
              <a:rPr lang="en-US" i="1" baseline="0" dirty="0"/>
              <a:t>Participants’ </a:t>
            </a:r>
            <a:r>
              <a:rPr lang="en-US" b="0" i="1" baseline="0" dirty="0"/>
              <a:t>Guided Notes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50010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6 of the </a:t>
            </a:r>
            <a:r>
              <a:rPr lang="en-US" i="0" baseline="0" dirty="0"/>
              <a:t>m</a:t>
            </a:r>
            <a:r>
              <a:rPr lang="en-US" i="0" baseline="0" dirty="0" smtClean="0"/>
              <a:t>odule </a:t>
            </a:r>
            <a:r>
              <a:rPr lang="en-US" i="0" baseline="0" dirty="0"/>
              <a:t>up to the Dr. Rosenberg audio clip to</a:t>
            </a:r>
            <a:r>
              <a:rPr lang="en-US" baseline="0" dirty="0"/>
              <a:t> learn about the importance of building the classroom behavior management plan with a clear </a:t>
            </a:r>
            <a:r>
              <a:rPr lang="en-US" i="0" baseline="0" dirty="0"/>
              <a:t>statement of purpose</a:t>
            </a:r>
            <a:r>
              <a:rPr lang="en-US" i="1"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7789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0" baseline="0" dirty="0"/>
              <a:t>Read the objectives on the screen.</a:t>
            </a:r>
            <a:endParaRPr lang="en-US" i="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75602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review the statement</a:t>
            </a:r>
            <a:r>
              <a:rPr lang="en-US" baseline="0" dirty="0"/>
              <a:t> of purpose criteria, writing the key points for each in </a:t>
            </a:r>
            <a:r>
              <a:rPr lang="en-US" b="0" baseline="0" dirty="0"/>
              <a:t>their </a:t>
            </a:r>
            <a:r>
              <a:rPr lang="en-US" b="0" i="1" baseline="0" dirty="0"/>
              <a:t>Participants’ Guided Notes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9085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listen to Dr.</a:t>
            </a:r>
            <a:r>
              <a:rPr lang="en-US" baseline="0" dirty="0"/>
              <a:t> Michael Rosenberg discuss the importance of having a statement of purpose and read the last paragraph leading up to the activity.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respond to the question in their </a:t>
            </a:r>
            <a:r>
              <a:rPr lang="en-US" i="1" baseline="0" dirty="0"/>
              <a:t>Participants’ </a:t>
            </a:r>
            <a:r>
              <a:rPr lang="en-US" b="0" i="1" baseline="0" dirty="0"/>
              <a:t>Guided Notes</a:t>
            </a:r>
            <a:r>
              <a:rPr lang="en-US" b="0" baseline="0" dirty="0"/>
              <a:t>.</a:t>
            </a:r>
            <a:r>
              <a:rPr lang="en-US" b="1" baseline="0" dirty="0"/>
              <a:t> </a:t>
            </a:r>
            <a:r>
              <a:rPr lang="en-US" b="0" baseline="0" dirty="0"/>
              <a:t>(5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aseline="0" dirty="0"/>
              <a:t>Have teachers share their responses about the statement of purpose with their partners. (5 minutes)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08805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a:t>
            </a:r>
            <a:r>
              <a:rPr lang="en-US" baseline="0" dirty="0"/>
              <a:t> to complete the activity to review Ms. </a:t>
            </a:r>
            <a:r>
              <a:rPr lang="en-US" baseline="0" dirty="0" err="1"/>
              <a:t>Rollison’s</a:t>
            </a:r>
            <a:r>
              <a:rPr lang="en-US" baseline="0" dirty="0"/>
              <a:t> statement of purpose found on Page 6 and in the </a:t>
            </a:r>
            <a:r>
              <a:rPr lang="en-US" i="1" baseline="0" dirty="0"/>
              <a:t>Participants’ </a:t>
            </a:r>
            <a:r>
              <a:rPr lang="en-US" b="0" i="1" baseline="0" dirty="0"/>
              <a:t>Guided Notes</a:t>
            </a:r>
            <a:r>
              <a:rPr lang="en-US" baseline="0" dirty="0"/>
              <a:t>.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a:t>
            </a:r>
            <a:r>
              <a:rPr lang="en-US" baseline="0" dirty="0"/>
              <a:t>: Have teachers or teams review her statement of purpose using the criteria described, clicking on green if it has met the criteria or red if it has not.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Once teams have completed the activity, have them review the feedback and rewrite Ms. </a:t>
            </a:r>
            <a:r>
              <a:rPr lang="en-US" baseline="0" dirty="0" err="1"/>
              <a:t>Rollison’s</a:t>
            </a:r>
            <a:r>
              <a:rPr lang="en-US" baseline="0" dirty="0"/>
              <a:t> statement of purpose. They can write a draft in their </a:t>
            </a:r>
            <a:r>
              <a:rPr lang="en-US" i="1" baseline="0" dirty="0"/>
              <a:t>Participants’ </a:t>
            </a:r>
            <a:r>
              <a:rPr lang="en-US" b="0" i="1" baseline="0" dirty="0"/>
              <a:t>Guided Notes </a:t>
            </a:r>
            <a:r>
              <a:rPr lang="en-US" baseline="0" dirty="0"/>
              <a:t>or write it directly into the text field on Page 6. (10 minutes)</a:t>
            </a:r>
          </a:p>
          <a:p>
            <a:endParaRPr lang="en-US" b="1" i="1" baseline="0" dirty="0"/>
          </a:p>
          <a:p>
            <a:endParaRPr lang="en-US" b="1" i="1" dirty="0"/>
          </a:p>
          <a:p>
            <a:endParaRPr lang="en-US" b="1" i="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87388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7 of the </a:t>
            </a:r>
            <a:r>
              <a:rPr lang="en-US" baseline="0" dirty="0" smtClean="0"/>
              <a:t>module </a:t>
            </a:r>
            <a:r>
              <a:rPr lang="en-US" baseline="0" dirty="0"/>
              <a:t>up to the activity to learn more about rules and their role in a comprehensive classroom behavior management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0751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think about their own classroom</a:t>
            </a:r>
            <a:r>
              <a:rPr lang="en-US" baseline="0" dirty="0"/>
              <a:t> rules and to check the criteria their rules have met in their </a:t>
            </a:r>
            <a:r>
              <a:rPr lang="en-US" i="1" baseline="0" dirty="0"/>
              <a:t>Participants</a:t>
            </a:r>
            <a:r>
              <a:rPr lang="en-US" b="0" i="1" baseline="0" dirty="0"/>
              <a:t>’ Guided Notes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27707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a:t>
            </a:r>
            <a:r>
              <a:rPr lang="en-US" baseline="0" dirty="0"/>
              <a:t> teachers to review the set of rules for their particular grade level. </a:t>
            </a:r>
          </a:p>
          <a:p>
            <a:pPr marL="171450" indent="-171450">
              <a:buFont typeface="Arial"/>
              <a:buChar char="•"/>
            </a:pPr>
            <a:r>
              <a:rPr lang="en-US" i="1" baseline="0" dirty="0"/>
              <a:t>Team Work: </a:t>
            </a:r>
            <a:r>
              <a:rPr lang="en-US" baseline="0" dirty="0"/>
              <a:t>Have teams discuss how their own rules are the same or different than the ones they reviewed. Have them reflect on what changes they might need to make to their own rules and write these in their </a:t>
            </a:r>
            <a:r>
              <a:rPr lang="en-US" i="1" baseline="0" dirty="0"/>
              <a:t>Participants</a:t>
            </a:r>
            <a:r>
              <a:rPr lang="en-US" b="0" i="1" baseline="0" dirty="0"/>
              <a:t>’ Guided Notes</a:t>
            </a:r>
            <a:r>
              <a:rPr lang="en-US" baseline="0" dirty="0"/>
              <a:t>. </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76677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dirty="0"/>
              <a:t>Team</a:t>
            </a:r>
            <a:r>
              <a:rPr lang="en-US" i="1" baseline="0" dirty="0"/>
              <a:t> Work: </a:t>
            </a:r>
            <a:r>
              <a:rPr lang="en-US" i="0" baseline="0" dirty="0"/>
              <a:t>Conduct the activity. </a:t>
            </a:r>
            <a:r>
              <a:rPr lang="en-US" baseline="0" dirty="0"/>
              <a:t>Direct teachers to review what Ms. </a:t>
            </a:r>
            <a:r>
              <a:rPr lang="en-US" baseline="0" dirty="0" err="1"/>
              <a:t>Rollison</a:t>
            </a:r>
            <a:r>
              <a:rPr lang="en-US" baseline="0" dirty="0"/>
              <a:t> wants her rules to convey and to check to see whether her rules actually align with her expectations.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teams discuss their thoughts on Ms. </a:t>
            </a:r>
            <a:r>
              <a:rPr lang="en-US" baseline="0" dirty="0" err="1"/>
              <a:t>Rollison’s</a:t>
            </a:r>
            <a:r>
              <a:rPr lang="en-US" baseline="0" dirty="0"/>
              <a:t> rules and determine whether they followed the guidelines and whether they covered the behaviors she wanted addressed.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them to view the feedback on Ms. Rollison’s rules on the bottom of the page and check to see whether their responses were similar to the ones on Page 7.</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 teachers reflect on what they learned from this activity. Do their own rules actually address the behaviors that they expect? (15 minutes)</a:t>
            </a:r>
            <a:endParaRPr lang="en-US" dirty="0"/>
          </a:p>
          <a:p>
            <a:pPr marL="171450" indent="-171450">
              <a:buFont typeface="Arial"/>
              <a:buChar char="•"/>
            </a:pPr>
            <a:endParaRPr lang="en-US" dirty="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01125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2.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 </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37</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slides 1</a:t>
            </a:r>
            <a:r>
              <a:rPr lang="en-US" b="0" baseline="0" dirty="0"/>
              <a:t> and </a:t>
            </a:r>
            <a:r>
              <a:rPr lang="en-US" b="0" dirty="0"/>
              <a:t>7, begin</a:t>
            </a:r>
            <a:r>
              <a:rPr lang="en-US" b="0" baseline="0" dirty="0"/>
              <a:t> Session 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8 of the </a:t>
            </a:r>
            <a:r>
              <a:rPr lang="en-US" baseline="0" dirty="0" smtClean="0"/>
              <a:t>module</a:t>
            </a:r>
            <a:r>
              <a:rPr lang="en-US" baseline="0" dirty="0"/>
              <a:t>. Have them listen to the two audio clips to learn more about the role of procedures in ensuring the students are able to successfully complete the activities for each day (stop at the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10698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discuss</a:t>
            </a:r>
            <a:r>
              <a:rPr lang="en-US" baseline="0" dirty="0"/>
              <a:t> the importance of procedures in the classroom.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a:t>
            </a:r>
            <a:r>
              <a:rPr lang="en-US" baseline="0" dirty="0"/>
              <a:t>: Have teachers respond to the question about the benefits of procedures in their </a:t>
            </a:r>
            <a:r>
              <a:rPr lang="en-US" i="1" baseline="0" dirty="0"/>
              <a:t>Participants’ </a:t>
            </a:r>
            <a:r>
              <a:rPr lang="en-US" b="0" i="1" baseline="0" dirty="0"/>
              <a:t>Guided Notes</a:t>
            </a:r>
            <a:r>
              <a:rPr lang="en-US" baseline="0" dirty="0"/>
              <a:t>, and then share their responses with their partners.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9621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The IRIS resources</a:t>
            </a:r>
            <a:r>
              <a:rPr lang="en-US" baseline="0" dirty="0"/>
              <a:t> are based on research by Harris, </a:t>
            </a:r>
            <a:r>
              <a:rPr lang="en-US" baseline="0" dirty="0" err="1"/>
              <a:t>Bransford</a:t>
            </a:r>
            <a:r>
              <a:rPr lang="en-US" baseline="0" dirty="0"/>
              <a:t>, and </a:t>
            </a:r>
            <a:r>
              <a:rPr lang="en-US" baseline="0" dirty="0" err="1"/>
              <a:t>Brophy</a:t>
            </a:r>
            <a:r>
              <a:rPr lang="en-US" baseline="0" dirty="0"/>
              <a:t> (2000), focusing on the four overlapping lenses that enhance the learning process. These four lenses highlight the fact that people are more likely to learn if the information is learner centered, knowledge centered, assessment centered, and community centered.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When teachers from the same school community share and learn together, they are more engaged.  Also, when learning is tailored to educator’s prior knowledge and experiences, the experience is more meaningful.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This PD series provides opportunities for teachers and teaching teams to learn within their own community, apply their learning to their own classrooms, and receive feedback on their learning from their peers and PD leaders.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06801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review the key considerations of effective procedures and write the</a:t>
            </a:r>
            <a:r>
              <a:rPr lang="en-US" baseline="0" dirty="0"/>
              <a:t> main points for each in their </a:t>
            </a:r>
            <a:r>
              <a:rPr lang="en-US" i="1" baseline="0" dirty="0"/>
              <a:t>Participants’ </a:t>
            </a:r>
            <a:r>
              <a:rPr lang="en-US" b="0" i="1" baseline="0" dirty="0"/>
              <a:t>Guided Notes</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72483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endParaRPr lang="en-US" dirty="0"/>
          </a:p>
          <a:p>
            <a:r>
              <a:rPr lang="en-US" b="1" dirty="0"/>
              <a:t>Facilitator Notes</a:t>
            </a:r>
            <a:r>
              <a:rPr lang="en-US" b="0" dirty="0"/>
              <a:t>:</a:t>
            </a:r>
            <a:r>
              <a:rPr lang="en-US" b="0" baseline="0" dirty="0"/>
              <a:t> </a:t>
            </a:r>
          </a:p>
          <a:p>
            <a:pPr marL="171450" indent="-171450">
              <a:buFont typeface="Arial"/>
              <a:buChar char="•"/>
            </a:pPr>
            <a:r>
              <a:rPr lang="en-US" i="1" dirty="0"/>
              <a:t>Team</a:t>
            </a:r>
            <a:r>
              <a:rPr lang="en-US" i="1" baseline="0" dirty="0"/>
              <a:t> Work</a:t>
            </a:r>
            <a:r>
              <a:rPr lang="en-US" baseline="0" dirty="0"/>
              <a:t>: Direct teachers to review one of the sample procedures for their grade level. Then have the team develop its own procedure for a common transition activity such as entering the room or walking in the hallway. </a:t>
            </a:r>
          </a:p>
          <a:p>
            <a:pPr marL="171450" indent="-171450">
              <a:buFont typeface="Arial"/>
              <a:buChar char="•"/>
            </a:pPr>
            <a:r>
              <a:rPr lang="en-US" baseline="0" dirty="0"/>
              <a:t>Have them record the new procedure in their </a:t>
            </a:r>
            <a:r>
              <a:rPr lang="en-US" i="1" baseline="0" dirty="0"/>
              <a:t>Participants’ </a:t>
            </a:r>
            <a:r>
              <a:rPr lang="en-US" b="0" i="1" baseline="0" dirty="0"/>
              <a:t>Guided Notes</a:t>
            </a:r>
            <a:r>
              <a:rPr lang="en-US" b="0" baseline="0" dirty="0"/>
              <a:t>.</a:t>
            </a: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97899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dirty="0"/>
              <a:t>Team</a:t>
            </a:r>
            <a:r>
              <a:rPr lang="en-US" i="1" baseline="0" dirty="0"/>
              <a:t> Work: </a:t>
            </a:r>
            <a:r>
              <a:rPr lang="en-US" i="0" baseline="0" dirty="0"/>
              <a:t>In the</a:t>
            </a:r>
            <a:r>
              <a:rPr lang="en-US" i="1" baseline="0" dirty="0"/>
              <a:t> </a:t>
            </a:r>
            <a:r>
              <a:rPr lang="en-US" i="0" baseline="0" dirty="0"/>
              <a:t>activity at the bottom of the page, </a:t>
            </a:r>
            <a:r>
              <a:rPr lang="en-US" baseline="0" dirty="0"/>
              <a:t>Ms. </a:t>
            </a:r>
            <a:r>
              <a:rPr lang="en-US" baseline="0" dirty="0" err="1"/>
              <a:t>Rollison</a:t>
            </a:r>
            <a:r>
              <a:rPr lang="en-US" baseline="0" dirty="0"/>
              <a:t> has developed procedures for going to the restroom, entering the classroom, walking in the hallway, and arriving late to class. Direct teachers to think of another classroom procedure that Ms. </a:t>
            </a:r>
            <a:r>
              <a:rPr lang="en-US" baseline="0" dirty="0" err="1"/>
              <a:t>Rollison</a:t>
            </a:r>
            <a:r>
              <a:rPr lang="en-US" baseline="0" dirty="0"/>
              <a:t> might need and write it down in their </a:t>
            </a:r>
            <a:r>
              <a:rPr lang="en-US" i="1" baseline="0" dirty="0"/>
              <a:t>Participants’ </a:t>
            </a:r>
            <a:r>
              <a:rPr lang="en-US" b="0" i="1" baseline="0" dirty="0"/>
              <a:t>Guided Notes</a:t>
            </a:r>
            <a:r>
              <a:rPr lang="en-US" b="0" baseline="0" dirty="0"/>
              <a:t>.</a:t>
            </a:r>
            <a:r>
              <a:rPr lang="en-US" b="1" baseline="0" dirty="0"/>
              <a:t> </a:t>
            </a:r>
            <a:r>
              <a:rPr lang="en-US" b="0" baseline="0" dirty="0"/>
              <a:t>Once they have completed the procedure, have them evaluate it by clicking on the evaluation link on the bottom of Page 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99281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9 of the </a:t>
            </a:r>
            <a:r>
              <a:rPr lang="en-US" baseline="0" dirty="0" smtClean="0"/>
              <a:t>module </a:t>
            </a:r>
            <a:r>
              <a:rPr lang="en-US" baseline="0" dirty="0"/>
              <a:t>to learn more about the importance of consequences in letting students know what to expect.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55730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a:t>
            </a:r>
            <a:r>
              <a:rPr lang="en-US" baseline="0" dirty="0"/>
              <a:t> teachers to think about their own classrooms and the consequences they are currently using. Have them reflect on these and use the checklist in their </a:t>
            </a:r>
            <a:r>
              <a:rPr lang="en-US" i="1" baseline="0" dirty="0"/>
              <a:t>Participants’ </a:t>
            </a:r>
            <a:r>
              <a:rPr lang="en-US" b="0" i="1" baseline="0" dirty="0"/>
              <a:t>Guided Notes</a:t>
            </a:r>
            <a:r>
              <a:rPr lang="en-US" b="0" baseline="0" dirty="0"/>
              <a:t> </a:t>
            </a:r>
            <a:r>
              <a:rPr lang="en-US" baseline="0" dirty="0"/>
              <a:t>to determine whether they meet the criteria described. </a:t>
            </a:r>
            <a:endParaRPr lang="en-US" dirty="0"/>
          </a:p>
          <a:p>
            <a:pPr marL="171450" indent="-171450">
              <a:buFont typeface="Arial"/>
              <a:buChar char="•"/>
            </a:pPr>
            <a:r>
              <a:rPr lang="en-US" dirty="0"/>
              <a:t>Have them write</a:t>
            </a:r>
            <a:r>
              <a:rPr lang="en-US" baseline="0" dirty="0"/>
              <a:t> their reflections on how their consequences are natural and logical. (10 minutes)</a:t>
            </a:r>
          </a:p>
          <a:p>
            <a:pPr marL="171450" indent="-171450">
              <a:buFont typeface="Arial"/>
              <a:buChar char="•"/>
            </a:pPr>
            <a:r>
              <a:rPr lang="en-US" b="0" i="1" baseline="0" dirty="0"/>
              <a:t>Team Work: </a:t>
            </a:r>
            <a:r>
              <a:rPr lang="en-US" baseline="0" dirty="0"/>
              <a:t>Have teachers share how their consequences are or are not natural and logical with their partners. (10 minutes)</a:t>
            </a:r>
          </a:p>
          <a:p>
            <a:endParaRPr lang="en-US" baseline="0" dirty="0"/>
          </a:p>
          <a:p>
            <a:endParaRPr lang="en-US" b="1" i="1" baseline="0" dirty="0"/>
          </a:p>
          <a:p>
            <a:endParaRPr lang="en-US" b="1" i="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54458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11 of the </a:t>
            </a:r>
            <a:r>
              <a:rPr lang="en-US" baseline="0" dirty="0" smtClean="0"/>
              <a:t>module </a:t>
            </a:r>
            <a:r>
              <a:rPr lang="en-US" i="0" baseline="0" dirty="0"/>
              <a:t>up to “Delivering Consequences</a:t>
            </a:r>
            <a:r>
              <a:rPr lang="en-US" i="1" baseline="0" dirty="0"/>
              <a:t>”  </a:t>
            </a:r>
            <a:r>
              <a:rPr lang="en-US" baseline="0" dirty="0"/>
              <a:t>to learn more about the purpose of positive reinforcers in increasing the probability of a behavior occurring again.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31221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think about the positive </a:t>
            </a:r>
            <a:r>
              <a:rPr lang="en-US" dirty="0" err="1"/>
              <a:t>reinforcers</a:t>
            </a:r>
            <a:r>
              <a:rPr lang="en-US" dirty="0"/>
              <a:t> they currently</a:t>
            </a:r>
            <a:r>
              <a:rPr lang="en-US" baseline="0" dirty="0"/>
              <a:t> use in their classrooms.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check the criteria those </a:t>
            </a:r>
            <a:r>
              <a:rPr lang="en-US" baseline="0" dirty="0" err="1"/>
              <a:t>reinforcers</a:t>
            </a:r>
            <a:r>
              <a:rPr lang="en-US" baseline="0" dirty="0"/>
              <a:t> meet and record their answers in their </a:t>
            </a:r>
            <a:r>
              <a:rPr lang="en-US" i="1" baseline="0" dirty="0"/>
              <a:t>Participants’ </a:t>
            </a:r>
            <a:r>
              <a:rPr lang="en-US" b="0" i="1" baseline="0" dirty="0"/>
              <a:t>Guided Notes</a:t>
            </a:r>
            <a:r>
              <a:rPr lang="en-US" b="1" baseline="0" dirty="0"/>
              <a:t>.</a:t>
            </a: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19877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review the list of common </a:t>
            </a:r>
            <a:r>
              <a:rPr lang="en-US" dirty="0" err="1"/>
              <a:t>reinforcers</a:t>
            </a:r>
            <a:r>
              <a:rPr lang="en-US" dirty="0"/>
              <a:t> on</a:t>
            </a:r>
            <a:r>
              <a:rPr lang="en-US" baseline="0" dirty="0"/>
              <a:t> Page 10.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add a few more to each list in the table in their </a:t>
            </a:r>
            <a:r>
              <a:rPr lang="en-US" i="1" baseline="0" dirty="0"/>
              <a:t>Participants’ </a:t>
            </a:r>
            <a:r>
              <a:rPr lang="en-US" b="0" i="1" baseline="0" dirty="0"/>
              <a:t>Guided Notes</a:t>
            </a:r>
            <a:r>
              <a:rPr lang="en-US" b="0" baseline="0" dirty="0"/>
              <a:t>.</a:t>
            </a:r>
            <a:r>
              <a:rPr lang="en-US" b="1" baseline="0" dirty="0"/>
              <a:t> </a:t>
            </a:r>
            <a:r>
              <a:rPr lang="en-US" b="0" baseline="0" dirty="0"/>
              <a:t>(5 minutes)</a:t>
            </a:r>
            <a:endParaRPr lang="en-US" b="0" dirty="0"/>
          </a:p>
          <a:p>
            <a:pPr marL="171450" indent="-171450">
              <a:buFont typeface="Arial"/>
              <a:buChar char="•"/>
            </a:pPr>
            <a:r>
              <a:rPr lang="en-US" i="1" dirty="0"/>
              <a:t>Team Work</a:t>
            </a:r>
            <a:r>
              <a:rPr lang="en-US" dirty="0"/>
              <a:t>: Have</a:t>
            </a:r>
            <a:r>
              <a:rPr lang="en-US" baseline="0" dirty="0"/>
              <a:t> teachers share what they have added to their list with their group or team. (5 minutes)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782683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about delivering consequences and </a:t>
            </a:r>
            <a:r>
              <a:rPr lang="en-US" dirty="0"/>
              <a:t>listen to Dr. Lori </a:t>
            </a:r>
            <a:r>
              <a:rPr lang="en-US" dirty="0" err="1"/>
              <a:t>Jackman</a:t>
            </a:r>
            <a:r>
              <a:rPr lang="en-US" dirty="0"/>
              <a:t> as she discusses</a:t>
            </a:r>
            <a:r>
              <a:rPr lang="en-US" baseline="0" dirty="0"/>
              <a:t> steps to beginning to implement a comprehensive behavior management plan and the role of positive reinforcers.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teachers to reflect and respond to the question, jotting down their ideas in their </a:t>
            </a:r>
            <a:r>
              <a:rPr lang="en-US" i="1" baseline="0" dirty="0"/>
              <a:t>Participants’ </a:t>
            </a:r>
            <a:r>
              <a:rPr lang="en-US" b="0" i="1" baseline="0" dirty="0"/>
              <a:t>Guided Notes</a:t>
            </a:r>
            <a:r>
              <a:rPr lang="en-US" b="1" baseline="0" dirty="0"/>
              <a:t>. </a:t>
            </a:r>
            <a:endParaRPr lang="en-US" b="1" dirty="0"/>
          </a:p>
          <a:p>
            <a:endParaRPr lang="en-US" b="1" i="1"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18821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11 of the </a:t>
            </a:r>
            <a:r>
              <a:rPr lang="en-US" baseline="0" dirty="0" smtClean="0"/>
              <a:t>module </a:t>
            </a:r>
            <a:r>
              <a:rPr lang="en-US" i="0" baseline="0" dirty="0"/>
              <a:t>up to “Delivering Consequences</a:t>
            </a:r>
            <a:r>
              <a:rPr lang="en-US" i="1" baseline="0" dirty="0"/>
              <a:t>”  </a:t>
            </a:r>
            <a:r>
              <a:rPr lang="en-US" baseline="0" dirty="0"/>
              <a:t>to learn more about the purpose of negative consequences in decreasing the probability that a behavior will occur in the future.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751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The</a:t>
            </a:r>
            <a:r>
              <a:rPr lang="en-US" baseline="0" dirty="0"/>
              <a:t> </a:t>
            </a:r>
            <a:r>
              <a:rPr lang="en-US" i="1" baseline="0" dirty="0"/>
              <a:t>STAR</a:t>
            </a:r>
            <a:r>
              <a:rPr lang="en-US" baseline="0" dirty="0"/>
              <a:t> (Software Technology for Action and Reflection) </a:t>
            </a:r>
            <a:r>
              <a:rPr lang="en-US" i="1" baseline="0" dirty="0"/>
              <a:t>Legacy</a:t>
            </a:r>
            <a:r>
              <a:rPr lang="en-US" baseline="0" dirty="0"/>
              <a:t> model was designed to help introduce and balance the features of learner, knowledge, assessment, and community centeredness for instructional settings. </a:t>
            </a:r>
          </a:p>
          <a:p>
            <a:endParaRPr lang="en-US" baseline="0" dirty="0"/>
          </a:p>
          <a:p>
            <a:r>
              <a:rPr lang="en-US" b="1" baseline="0" dirty="0"/>
              <a:t>FYI</a:t>
            </a:r>
            <a:r>
              <a:rPr lang="en-US" baseline="0" dirty="0"/>
              <a:t>:</a:t>
            </a:r>
          </a:p>
          <a:p>
            <a:pPr marL="171450" indent="-171450">
              <a:buFont typeface="Arial"/>
              <a:buChar char="•"/>
            </a:pPr>
            <a:r>
              <a:rPr lang="en-US" baseline="0" dirty="0"/>
              <a:t>The model of this training and all the IRIS Modules use this format to anchor learning. The cycle is easy to understand and pedagogically sound. </a:t>
            </a:r>
          </a:p>
          <a:p>
            <a:pPr marL="171450" indent="-171450">
              <a:buFont typeface="Arial"/>
              <a:buChar char="•"/>
            </a:pPr>
            <a:r>
              <a:rPr lang="en-US" baseline="0" dirty="0"/>
              <a:t>The structure of the IRIS </a:t>
            </a:r>
            <a:r>
              <a:rPr lang="en-US" i="1" baseline="0" dirty="0"/>
              <a:t>STAR Legacy </a:t>
            </a:r>
            <a:r>
              <a:rPr lang="en-US" baseline="0" dirty="0"/>
              <a:t>Modules incorporates these five components: Challenge, Initial Thoughts, Perspectives &amp; Resources, Wrap Up, and Assessment in order to balance the </a:t>
            </a:r>
            <a:r>
              <a:rPr lang="en-US" i="0" baseline="0" dirty="0"/>
              <a:t>four</a:t>
            </a:r>
            <a:r>
              <a:rPr lang="en-US" i="1" baseline="0" dirty="0"/>
              <a:t> How People Learn</a:t>
            </a:r>
            <a:r>
              <a:rPr lang="en-US" baseline="0" dirty="0"/>
              <a:t> lenses. </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96074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5 minutes </a:t>
            </a:r>
          </a:p>
          <a:p>
            <a:endParaRPr lang="en-US" dirty="0"/>
          </a:p>
          <a:p>
            <a:r>
              <a:rPr lang="en-US" b="1" dirty="0"/>
              <a:t>Facilitator Notes</a:t>
            </a:r>
            <a:r>
              <a:rPr lang="en-US" dirty="0"/>
              <a:t>: </a:t>
            </a:r>
          </a:p>
          <a:p>
            <a:pPr marL="171450" indent="-171450">
              <a:buFont typeface="Arial"/>
              <a:buChar char="•"/>
            </a:pPr>
            <a:r>
              <a:rPr lang="en-US" dirty="0"/>
              <a:t>Direct teachers to review the criteria</a:t>
            </a:r>
            <a:r>
              <a:rPr lang="en-US" baseline="0" dirty="0"/>
              <a:t> for negative consequences on Page 11 and in their </a:t>
            </a:r>
            <a:r>
              <a:rPr lang="en-US" i="1" baseline="0" dirty="0"/>
              <a:t>Participants’ </a:t>
            </a:r>
            <a:r>
              <a:rPr lang="en-US" b="0" i="1" baseline="0" dirty="0"/>
              <a:t>Guided Notes</a:t>
            </a:r>
            <a:r>
              <a:rPr lang="en-US" baseline="0" dirty="0"/>
              <a:t>. </a:t>
            </a:r>
          </a:p>
          <a:p>
            <a:pPr marL="171450" indent="-171450">
              <a:buFont typeface="Arial"/>
              <a:buChar char="•"/>
            </a:pPr>
            <a:r>
              <a:rPr lang="en-US" baseline="0" dirty="0"/>
              <a:t>Have them think about the negative consequences they currently use and determine whether those meet the criteria described. </a:t>
            </a:r>
          </a:p>
          <a:p>
            <a:pPr marL="171450" indent="-171450">
              <a:buFont typeface="Arial"/>
              <a:buChar char="•"/>
            </a:pPr>
            <a:r>
              <a:rPr lang="en-US" baseline="0" dirty="0"/>
              <a:t>Have </a:t>
            </a:r>
            <a:r>
              <a:rPr lang="en-US" baseline="0"/>
              <a:t>them check the </a:t>
            </a:r>
            <a:r>
              <a:rPr lang="en-US" baseline="0" dirty="0"/>
              <a:t>ones that are congruent with their current negative consequences.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68884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r>
              <a:rPr lang="en-US" i="1" dirty="0"/>
              <a:t>Team Work:</a:t>
            </a:r>
            <a:r>
              <a:rPr lang="en-US" i="1" baseline="0" dirty="0"/>
              <a:t> </a:t>
            </a:r>
            <a:r>
              <a:rPr lang="en-US" dirty="0"/>
              <a:t>Direct teachers</a:t>
            </a:r>
            <a:r>
              <a:rPr lang="en-US" baseline="0" dirty="0"/>
              <a:t> to review the examples of negative consequence hierarchies for their grade level on Page 11. Have them think about and discuss their own negative consequences and determine whether they are organized in an increasing hierarchy of intensity. Have them reflect as a team on what might need to be changed and jot down their ideas in their </a:t>
            </a:r>
            <a:r>
              <a:rPr lang="en-US" i="1" baseline="0" dirty="0"/>
              <a:t>Participants’ </a:t>
            </a:r>
            <a:r>
              <a:rPr lang="en-US" b="0" i="1" baseline="0" dirty="0"/>
              <a:t>Guided Notes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2653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read “</a:t>
            </a:r>
            <a:r>
              <a:rPr lang="en-US" i="0" dirty="0"/>
              <a:t>Delivering</a:t>
            </a:r>
            <a:r>
              <a:rPr lang="en-US" i="0" baseline="0" dirty="0"/>
              <a:t> Consequences” </a:t>
            </a:r>
            <a:r>
              <a:rPr lang="en-US" baseline="0" dirty="0"/>
              <a:t>to </a:t>
            </a:r>
            <a:r>
              <a:rPr lang="en-US" dirty="0"/>
              <a:t>review the importance</a:t>
            </a:r>
            <a:r>
              <a:rPr lang="en-US" baseline="0" dirty="0"/>
              <a:t> of how consequences are delivered and listen to Dr. Lori </a:t>
            </a:r>
            <a:r>
              <a:rPr lang="en-US" baseline="0" dirty="0" err="1"/>
              <a:t>Jackman</a:t>
            </a:r>
            <a:r>
              <a:rPr lang="en-US" baseline="0" dirty="0"/>
              <a:t>. Have them review the list that summarizes the best way to deliver consequences on Page 11 and write these in their </a:t>
            </a:r>
            <a:r>
              <a:rPr lang="en-US" i="1" baseline="0" dirty="0"/>
              <a:t>Participants’ </a:t>
            </a:r>
            <a:r>
              <a:rPr lang="en-US" b="0" i="1" baseline="0" dirty="0"/>
              <a:t>Guided Notes</a:t>
            </a:r>
            <a:r>
              <a:rPr lang="en-US" baseline="0" dirty="0"/>
              <a:t>. Have them reflect on which one of these “deliveries” is the most difficult for them. (5 minutes)</a:t>
            </a:r>
          </a:p>
          <a:p>
            <a:pPr marL="171450" indent="-171450">
              <a:buFont typeface="Arial"/>
              <a:buChar char="•"/>
            </a:pPr>
            <a:r>
              <a:rPr lang="en-US" i="1" baseline="0" dirty="0"/>
              <a:t>Team Work</a:t>
            </a:r>
            <a:r>
              <a:rPr lang="en-US" baseline="0" dirty="0"/>
              <a:t>: After reviewing the list of ways negative consequences should be delivered, have teachers share with their partners the one that is most difficult for them to do with certainty. (10 minutes)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9288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baseline="0" dirty="0"/>
              <a:t>Team Work: </a:t>
            </a:r>
            <a:r>
              <a:rPr lang="en-US" baseline="0" dirty="0"/>
              <a:t>Have teams discuss why this consistency is so important to ensure that students make the connection between negative consequences and the classroom behavior management system and not the teacher. They can write their reflections in their </a:t>
            </a:r>
            <a:r>
              <a:rPr lang="en-US" i="1" baseline="0" dirty="0"/>
              <a:t>Participants’ </a:t>
            </a:r>
            <a:r>
              <a:rPr lang="en-US" b="0" i="1" baseline="0" dirty="0"/>
              <a:t>Guided Notes</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48403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3. </a:t>
            </a:r>
          </a:p>
          <a:p>
            <a:pPr marL="171450" indent="-171450">
              <a:buFont typeface="Arial"/>
              <a:buChar char="•"/>
            </a:pPr>
            <a:r>
              <a:rPr lang="en-US" b="0" i="0" baseline="0" dirty="0"/>
              <a:t>Remind participants to bring </a:t>
            </a:r>
            <a:r>
              <a:rPr lang="en-US" i="1" baseline="0" dirty="0"/>
              <a:t>Participants’ </a:t>
            </a:r>
            <a:r>
              <a:rPr lang="en-US" b="0" i="1" baseline="0" dirty="0"/>
              <a:t>Guided N</a:t>
            </a:r>
            <a:r>
              <a:rPr lang="en-US" b="0" baseline="0" dirty="0"/>
              <a:t>otes </a:t>
            </a:r>
            <a:r>
              <a:rPr lang="en-US" b="0" i="0" baseline="0" dirty="0"/>
              <a:t>to the next session. </a:t>
            </a:r>
          </a:p>
          <a:p>
            <a:pPr marL="171450" indent="-171450">
              <a:buFont typeface="Arial"/>
              <a:buChar char="•"/>
            </a:pPr>
            <a:r>
              <a:rPr lang="en-US" b="0" i="0" baseline="0" dirty="0"/>
              <a:t>Complete </a:t>
            </a:r>
            <a:r>
              <a:rPr lang="en-US" b="0" i="1" baseline="0" dirty="0"/>
              <a:t>End-of-Session Reflection Form</a:t>
            </a:r>
            <a:r>
              <a:rPr lang="en-US" b="0" i="0" baseline="0" dirty="0"/>
              <a:t>.</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54</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slides 1</a:t>
            </a:r>
            <a:r>
              <a:rPr lang="en-US" b="0" baseline="0" dirty="0"/>
              <a:t> and 7</a:t>
            </a:r>
            <a:r>
              <a:rPr lang="en-US" b="0" dirty="0"/>
              <a:t>, begin</a:t>
            </a:r>
            <a:r>
              <a:rPr lang="en-US" b="0" baseline="0" dirty="0"/>
              <a:t> Session 4.</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 of Page 12 of the </a:t>
            </a:r>
            <a:r>
              <a:rPr lang="en-US" baseline="0" dirty="0" smtClean="0"/>
              <a:t>module </a:t>
            </a:r>
            <a:r>
              <a:rPr lang="en-US" baseline="0" dirty="0"/>
              <a:t>to learn more about how Ms. Rollison will develop her action plan for implementing her classroom behavior management system.  </a:t>
            </a:r>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116284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a:t>
            </a:r>
            <a:r>
              <a:rPr lang="en-US" baseline="0" dirty="0"/>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review the action plan steps described on Page 12. </a:t>
            </a:r>
          </a:p>
          <a:p>
            <a:pPr marL="171450" indent="-171450">
              <a:buFont typeface="Arial"/>
              <a:buChar char="•"/>
            </a:pPr>
            <a:r>
              <a:rPr lang="en-US" dirty="0"/>
              <a:t>Team</a:t>
            </a:r>
            <a:r>
              <a:rPr lang="en-US" baseline="0" dirty="0"/>
              <a:t> Work: As teams reflect on what they have learned in this PD series, have them work together with a partner or in a school team to begin developing an action plan that incorporates the four tasks of the action planning process.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776808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40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a:t>
            </a:r>
            <a:r>
              <a:rPr lang="en-US" b="1" baseline="0" dirty="0"/>
              <a:t> Notes</a:t>
            </a:r>
            <a:r>
              <a:rPr lang="en-US" baseline="0" dirty="0"/>
              <a:t>: </a:t>
            </a:r>
            <a:r>
              <a:rPr lang="en-US" i="1" dirty="0"/>
              <a:t>Team</a:t>
            </a:r>
            <a:r>
              <a:rPr lang="en-US" i="1" baseline="0" dirty="0"/>
              <a:t> Work: </a:t>
            </a:r>
            <a:r>
              <a:rPr lang="en-US" baseline="0" dirty="0"/>
              <a:t>Direct teaching teams to work together to brainstorm ideas for possible steps for each area. Direct them to review the steps that Ms. Rollison has developed for her action plan on Page 12 and begin to add to the chart in their </a:t>
            </a:r>
            <a:r>
              <a:rPr lang="en-US" i="1" baseline="0" dirty="0"/>
              <a:t>Participants’ </a:t>
            </a:r>
            <a:r>
              <a:rPr lang="en-US" b="0" i="1" baseline="0" dirty="0"/>
              <a:t>Guided Notes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If teams need more scaffolding, use the following slides to break the tasks into smaller parts. (10 minutes for each section)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54616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 is an optional</a:t>
            </a:r>
            <a:r>
              <a:rPr lang="en-US" baseline="0" dirty="0"/>
              <a:t>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the objective, how the task will be accomplished, and a completion date for each activity related to “develop a toolkit.”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694051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r>
              <a:rPr lang="en-US" baseline="0" dirty="0"/>
              <a:t> This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the objective, how the task will be accomplished, and a completion date for each activity related to “teach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7953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baseline="0" dirty="0"/>
              <a:t>In the </a:t>
            </a:r>
            <a:r>
              <a:rPr lang="en-US" i="1" baseline="0" dirty="0"/>
              <a:t>Classroom Management (Part 1)</a:t>
            </a:r>
            <a:r>
              <a:rPr lang="en-US" baseline="0" dirty="0"/>
              <a:t> Module, teachers learn the key components of establishing a comprehensive behavior management system: statement of purpose, rules, procedures, consequences, and action plan.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749736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a:t>
            </a:r>
            <a:r>
              <a:rPr lang="en-US" baseline="0" dirty="0"/>
              <a:t>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and set the objectives, how the task will be accomplished, and the completion date for each activity related to “share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32372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a:t>
            </a:r>
            <a:r>
              <a:rPr lang="en-US" baseline="0" dirty="0"/>
              <a:t>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analyze and review the objectives, how the task will be accomplished, and the completion date for each activity related to “review the plan.”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1516284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the games on Page 13</a:t>
            </a:r>
            <a:r>
              <a:rPr lang="en-US" baseline="0" dirty="0"/>
              <a:t> of the Module to practice what they have learned about positive, negative, and inappropriate consequences.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work individually or with a partner</a:t>
            </a:r>
            <a:r>
              <a:rPr lang="en-US" baseline="0" dirty="0"/>
              <a:t> to complete the games. Once they have done so, have them reflect on their learning and development or refinement of their own classroom positive and negative consequences in their </a:t>
            </a:r>
            <a:r>
              <a:rPr lang="en-US" i="1" baseline="0" dirty="0"/>
              <a:t>Participants’ </a:t>
            </a:r>
            <a:r>
              <a:rPr lang="en-US" b="0" i="1" baseline="0" dirty="0"/>
              <a:t>Guided Notes</a:t>
            </a:r>
            <a:r>
              <a:rPr lang="en-US" b="0" baseline="0" dirty="0"/>
              <a:t>. </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9181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move to the Wrap Up section</a:t>
            </a:r>
            <a:r>
              <a:rPr lang="en-US" baseline="0" dirty="0"/>
              <a:t> of the </a:t>
            </a:r>
            <a:r>
              <a:rPr lang="en-US" baseline="0" dirty="0" smtClean="0"/>
              <a:t>module </a:t>
            </a:r>
            <a:r>
              <a:rPr lang="en-US" baseline="0" dirty="0"/>
              <a:t>and </a:t>
            </a:r>
            <a:r>
              <a:rPr lang="en-US" dirty="0"/>
              <a:t>listen to Dr. Michael</a:t>
            </a:r>
            <a:r>
              <a:rPr lang="en-US" baseline="0" dirty="0"/>
              <a:t> Rosenberg as he summarizes the components of a comprehensive behavior management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18023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a:t>
            </a:r>
            <a:r>
              <a:rPr lang="en-US" i="0" baseline="0" dirty="0"/>
              <a:t>Revisiting of Initial Thoughts” </a:t>
            </a:r>
            <a:r>
              <a:rPr lang="en-US" baseline="0" dirty="0"/>
              <a:t>at the bottom of the Wrap Up page.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reflect on their initial responses recorded in their </a:t>
            </a:r>
            <a:r>
              <a:rPr lang="en-US" i="1" baseline="0" dirty="0"/>
              <a:t>Participants’ </a:t>
            </a:r>
            <a:r>
              <a:rPr lang="en-US" b="0" i="1" baseline="0" dirty="0"/>
              <a:t>Guided Notes </a:t>
            </a:r>
            <a:r>
              <a:rPr lang="en-US" baseline="0" dirty="0"/>
              <a:t>and determine whether they still agree with those Initial Thoughts or whether they would now change their answers.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Ask them to respond to the questions in the </a:t>
            </a:r>
            <a:r>
              <a:rPr lang="en-US" dirty="0"/>
              <a:t>“</a:t>
            </a:r>
            <a:r>
              <a:rPr lang="en-US" i="0" baseline="0" dirty="0"/>
              <a:t>Revisiting of Initial Thoughts” section</a:t>
            </a:r>
            <a:r>
              <a:rPr lang="en-US" i="1" baseline="0" dirty="0"/>
              <a:t> </a:t>
            </a:r>
            <a:r>
              <a:rPr lang="en-US" baseline="0" dirty="0"/>
              <a:t>in their </a:t>
            </a:r>
            <a:r>
              <a:rPr lang="en-US" i="1" baseline="0" dirty="0"/>
              <a:t>Participants’ </a:t>
            </a:r>
            <a:r>
              <a:rPr lang="en-US" b="0" i="1" baseline="0" dirty="0"/>
              <a:t>Guided Notes </a:t>
            </a:r>
            <a:r>
              <a:rPr lang="en-US" b="0" baseline="0" dirty="0"/>
              <a:t>and reflect on how their answers may have changed.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1" baseline="0" dirty="0"/>
              <a:t>Team Work: </a:t>
            </a:r>
            <a:r>
              <a:rPr lang="en-US" b="0" baseline="0" dirty="0"/>
              <a:t>Discuss with your team any aspects of your </a:t>
            </a:r>
            <a:r>
              <a:rPr lang="en-US" b="0" i="0" baseline="0" dirty="0"/>
              <a:t>I</a:t>
            </a:r>
            <a:r>
              <a:rPr lang="en-US" b="0" baseline="0" dirty="0"/>
              <a:t>nitial Thoughts that have changed.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123422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Time may vary: approximately</a:t>
            </a:r>
            <a:r>
              <a:rPr lang="en-US" baseline="0" dirty="0"/>
              <a:t> 30-40 minutes with 20 minutes for questions 1-3 and 20 minutes for questions 4 or 5.  </a:t>
            </a:r>
            <a:r>
              <a:rPr lang="en-US" dirty="0"/>
              <a:t> </a:t>
            </a:r>
          </a:p>
          <a:p>
            <a:endParaRPr lang="en-US" dirty="0"/>
          </a:p>
          <a:p>
            <a:r>
              <a:rPr lang="en-US" b="1" dirty="0"/>
              <a:t>Facilitators Notes</a:t>
            </a:r>
            <a:r>
              <a:rPr lang="en-US" dirty="0"/>
              <a:t>:</a:t>
            </a:r>
            <a:r>
              <a:rPr lang="en-US" baseline="0" dirty="0"/>
              <a:t> </a:t>
            </a:r>
          </a:p>
          <a:p>
            <a:pPr marL="171450" indent="-171450">
              <a:buFont typeface="Arial"/>
              <a:buChar char="•"/>
            </a:pPr>
            <a:r>
              <a:rPr lang="en-US" baseline="0" dirty="0"/>
              <a:t>Direct teams to move to the Assessment pages of both the </a:t>
            </a:r>
            <a:r>
              <a:rPr lang="en-US" baseline="0" dirty="0" smtClean="0"/>
              <a:t>module </a:t>
            </a:r>
            <a:r>
              <a:rPr lang="en-US" baseline="0" dirty="0"/>
              <a:t>and their </a:t>
            </a:r>
            <a:r>
              <a:rPr lang="en-US" i="1" baseline="0" dirty="0"/>
              <a:t>Participants’ </a:t>
            </a:r>
            <a:r>
              <a:rPr lang="en-US" b="0" i="1" baseline="0" dirty="0"/>
              <a:t>Guided Notes</a:t>
            </a:r>
            <a:r>
              <a:rPr lang="en-US" b="1" baseline="0" dirty="0"/>
              <a:t>. </a:t>
            </a:r>
            <a:r>
              <a:rPr lang="en-US" baseline="0" dirty="0"/>
              <a:t>Complete questions 1, 2, and 3 either independently or with a partner. </a:t>
            </a:r>
          </a:p>
          <a:p>
            <a:pPr marL="171450" indent="-171450">
              <a:buFont typeface="Arial"/>
              <a:buChar char="•"/>
            </a:pPr>
            <a:r>
              <a:rPr lang="en-US" b="0" i="1" baseline="0" dirty="0"/>
              <a:t>Team Work</a:t>
            </a:r>
            <a:r>
              <a:rPr lang="en-US" baseline="0" dirty="0"/>
              <a:t>: Have teams choose either question 4 or 5 and complete the tasks described. </a:t>
            </a:r>
          </a:p>
          <a:p>
            <a:pPr marL="171450" indent="-171450">
              <a:buFont typeface="Arial"/>
              <a:buChar char="•"/>
            </a:pPr>
            <a:endParaRPr lang="en-US" baseline="0" dirty="0"/>
          </a:p>
          <a:p>
            <a:pPr marL="0" indent="0">
              <a:buFont typeface="Arial"/>
              <a:buNone/>
            </a:pPr>
            <a:r>
              <a:rPr lang="en-US" b="1" baseline="0" dirty="0"/>
              <a:t>FYI</a:t>
            </a:r>
            <a:r>
              <a:rPr lang="en-US" baseline="0" dirty="0"/>
              <a:t>: The facilitator decides how these activities are to be completed, recorded, and collected.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70375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a:t>
            </a:r>
            <a:r>
              <a:rPr lang="en-US" baseline="0" dirty="0"/>
              <a:t> 3 minutes </a:t>
            </a:r>
          </a:p>
          <a:p>
            <a:endParaRPr lang="en-US" baseline="0" dirty="0"/>
          </a:p>
          <a:p>
            <a:r>
              <a:rPr lang="en-US" b="1" baseline="0" dirty="0"/>
              <a:t>Facilitator Notes</a:t>
            </a:r>
            <a:r>
              <a:rPr lang="en-US" baseline="0" dirty="0"/>
              <a:t>: Direct participants to complete </a:t>
            </a:r>
            <a:r>
              <a:rPr lang="en-US" baseline="0"/>
              <a:t>the Module Feedback Form at </a:t>
            </a:r>
            <a:r>
              <a:rPr lang="en-US" baseline="0" dirty="0"/>
              <a:t>the link provided before moving on to discuss Next Steps. </a:t>
            </a:r>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66</a:t>
            </a:fld>
            <a:endParaRPr lang="en-US"/>
          </a:p>
        </p:txBody>
      </p:sp>
    </p:spTree>
    <p:extLst>
      <p:ext uri="{BB962C8B-B14F-4D97-AF65-F5344CB8AC3E}">
        <p14:creationId xmlns:p14="http://schemas.microsoft.com/office/powerpoint/2010/main" val="1504719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a:t>
            </a:r>
            <a:r>
              <a:rPr lang="en-US" baseline="0" dirty="0"/>
              <a:t> 5 minutes </a:t>
            </a:r>
          </a:p>
          <a:p>
            <a:endParaRPr lang="en-US" baseline="0" dirty="0"/>
          </a:p>
          <a:p>
            <a:r>
              <a:rPr lang="en-US" b="1" dirty="0"/>
              <a:t>Facilitator Notes</a:t>
            </a:r>
            <a:r>
              <a:rPr lang="en-US" dirty="0"/>
              <a:t>: Direct</a:t>
            </a:r>
            <a:r>
              <a:rPr lang="en-US" baseline="0" dirty="0"/>
              <a:t> teachers to the second part of this training, which can be accessed at the IRIS Center Website link on the slide. The second part of the training is provided online only, and teachers can work on it independently at their own pace. In Part 2, the </a:t>
            </a:r>
            <a:r>
              <a:rPr lang="en-US" baseline="0" dirty="0" smtClean="0"/>
              <a:t>module </a:t>
            </a:r>
            <a:r>
              <a:rPr lang="en-US" baseline="0" dirty="0"/>
              <a:t>guides users to develop an actual comprehensive behavior management plan, which becomes a living document for use across the school year.</a:t>
            </a:r>
          </a:p>
          <a:p>
            <a:endParaRPr lang="en-US" baseline="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48923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p>
          <a:p>
            <a:pPr marL="171450" indent="-171450">
              <a:buFont typeface="Arial"/>
              <a:buChar char="•"/>
            </a:pPr>
            <a:r>
              <a:rPr lang="en-US" b="0" i="0" dirty="0"/>
              <a:t>End of Session 4</a:t>
            </a:r>
            <a:r>
              <a:rPr lang="en-US" b="0" i="0"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Complete </a:t>
            </a:r>
            <a:r>
              <a:rPr lang="en-US" b="0" i="1" baseline="0" dirty="0"/>
              <a:t>End-of-Session Reflection Form</a:t>
            </a:r>
            <a:r>
              <a:rPr lang="en-US" b="0" baseline="0" dirty="0"/>
              <a:t>.</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68</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a:t>
            </a:r>
            <a:r>
              <a:rPr lang="en-US" baseline="0" dirty="0"/>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This is a f</a:t>
            </a:r>
            <a:r>
              <a:rPr lang="en-US" dirty="0"/>
              <a:t>our-session series:</a:t>
            </a:r>
          </a:p>
          <a:p>
            <a:pPr marL="171450" indent="-171450">
              <a:buFont typeface="Arial"/>
              <a:buChar char="•"/>
            </a:pPr>
            <a:r>
              <a:rPr lang="en-US" baseline="0" dirty="0"/>
              <a:t>Session 1 (2 hours, 8 minutes)</a:t>
            </a:r>
          </a:p>
          <a:p>
            <a:pPr marL="171450" indent="-171450">
              <a:buFont typeface="Arial"/>
              <a:buChar char="•"/>
            </a:pPr>
            <a:r>
              <a:rPr lang="en-US" baseline="0" dirty="0"/>
              <a:t>Session 2 (2 hours, 44 minutes)  </a:t>
            </a:r>
          </a:p>
          <a:p>
            <a:pPr marL="171450" indent="-171450">
              <a:buFont typeface="Arial"/>
              <a:buChar char="•"/>
            </a:pPr>
            <a:r>
              <a:rPr lang="en-US" baseline="0" dirty="0"/>
              <a:t>Session 3 (2 hours, 45 minutes)</a:t>
            </a:r>
          </a:p>
          <a:p>
            <a:pPr marL="171450" indent="-171450">
              <a:buFont typeface="Arial"/>
              <a:buChar char="•"/>
            </a:pPr>
            <a:r>
              <a:rPr lang="en-US" baseline="0" dirty="0"/>
              <a:t>Session 4 (3 hours, 3 minutes)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1, teachers learn the effects of disruptive behavior and how culture, the classroom, and the teacher can influence behavior.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2, teachers and teams will learn the first essential steps to building a comprehensive behavior management plan.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3, teachers learn more components of a comprehensive plan.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4, teachers and teams learn the rest of the components and how to develop an action plan for implementation. They also reflect on the changes in their learning during the Wrap Up and Assessment.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02566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participants</a:t>
            </a:r>
            <a:r>
              <a:rPr lang="en-US" baseline="0" dirty="0"/>
              <a:t> to watch the Challenge video in the </a:t>
            </a:r>
            <a:r>
              <a:rPr lang="en-US" baseline="0" dirty="0" smtClean="0"/>
              <a:t>module</a:t>
            </a:r>
            <a:r>
              <a:rPr lang="en-US" baseline="0" dirty="0"/>
              <a:t>. The video is 2 minutes and 24 seconds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Teachers can download the transcript PDF as a note-taking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137776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move to the Initial Thoughts page in the </a:t>
            </a:r>
            <a:r>
              <a:rPr lang="en-US" dirty="0" smtClean="0"/>
              <a:t>module</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reflect on the questions and write their responses in their </a:t>
            </a:r>
            <a:r>
              <a:rPr lang="en-US" i="1" baseline="0" dirty="0"/>
              <a:t>Participants’ </a:t>
            </a:r>
            <a:r>
              <a:rPr lang="en-US" b="0" i="1" baseline="0" dirty="0"/>
              <a:t>Guided Notes</a:t>
            </a:r>
            <a:r>
              <a:rPr lang="en-US" b="0" baseline="0" dirty="0"/>
              <a:t>. </a:t>
            </a:r>
            <a:r>
              <a:rPr lang="en-US" baseline="0" dirty="0"/>
              <a:t>(3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Partner Work</a:t>
            </a:r>
            <a:r>
              <a:rPr lang="en-US" baseline="0" dirty="0"/>
              <a:t>: Teachers should share their responses with their partners to identify similarities and differences. (5 minutes)</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826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0883DF-B7A2-8847-A2ED-1DB564941F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089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49C583-93D1-E54A-AD29-CDC0CEC6E05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4617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C5F68-8672-4B47-AA48-EE430E6073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821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AEC486-8553-6B45-BB97-4549F91A9F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18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38C42A-2F5C-4B4E-BA77-B2B508F569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76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D6D7-192F-6A4E-A233-BE72CB65695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616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E85833-69AB-2849-BB08-CD3D1D23CD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228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9CCBC7-28A4-4046-81C2-102537F539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64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773BCA-C80C-794C-9645-BC8B0B52FC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577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DD5C22-08A7-3349-81BE-A92BEA0DC2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587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12C3C-4312-2D45-8934-CFC239627A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464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81B17E-2145-4BC0-B98B-924DAB550D18}" type="datetimeFigureOut">
              <a:rPr lang="en-US" smtClean="0"/>
              <a:pPr/>
              <a:t>3/25/19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81B17E-2145-4BC0-B98B-924DAB550D18}" type="datetimeFigureOut">
              <a:rPr lang="en-US" smtClean="0"/>
              <a:pPr/>
              <a:t>3/25/19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1B17E-2145-4BC0-B98B-924DAB550D18}" type="datetimeFigureOut">
              <a:rPr lang="en-US" smtClean="0"/>
              <a:pPr/>
              <a:t>3/25/19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1B17E-2145-4BC0-B98B-924DAB550D18}" type="datetimeFigureOut">
              <a:rPr lang="en-US" smtClean="0"/>
              <a:pPr/>
              <a:t>3/25/19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3FB3A-9656-4FC6-BC5E-9693BF0E68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2550"/>
            <a:ext cx="5562600" cy="425450"/>
          </a:xfrm>
          <a:prstGeom prst="rect">
            <a:avLst/>
          </a:prstGeom>
        </p:spPr>
        <p:txBody>
          <a:bodyPr vert="horz" lIns="91440" tIns="45720" rIns="91440" bIns="45720" rtlCol="0" anchor="ctr"/>
          <a:lstStyle>
            <a:lvl1pPr algn="l">
              <a:defRPr sz="1200">
                <a:solidFill>
                  <a:schemeClr val="tx1">
                    <a:tint val="75000"/>
                  </a:schemeClr>
                </a:solidFill>
                <a:latin typeface="Arial Narrow"/>
              </a:defRPr>
            </a:lvl1pPr>
          </a:lstStyle>
          <a:p>
            <a:pPr fontAlgn="base">
              <a:spcBef>
                <a:spcPct val="0"/>
              </a:spcBef>
              <a:spcAft>
                <a:spcPct val="0"/>
              </a:spcAft>
            </a:pPr>
            <a:r>
              <a:rPr lang="en-US">
                <a:solidFill>
                  <a:prstClr val="black">
                    <a:tint val="75000"/>
                  </a:prstClr>
                </a:solidFill>
                <a:ea typeface="MS PGothic" charset="0"/>
                <a:cs typeface="MS PGothic" charset="0"/>
              </a:rPr>
              <a:t>iris.peabody.vanderbilt.edu  |  www.iriscenter.com</a:t>
            </a:r>
            <a:endParaRPr lang="en-US" dirty="0">
              <a:solidFill>
                <a:prstClr val="black">
                  <a:tint val="75000"/>
                </a:prstClr>
              </a:solidFill>
              <a:ea typeface="MS PGothic" charset="0"/>
              <a:cs typeface="MS PGothic" charset="0"/>
            </a:endParaRPr>
          </a:p>
        </p:txBody>
      </p:sp>
      <p:sp>
        <p:nvSpPr>
          <p:cNvPr id="5" name="Footer Placeholder 4"/>
          <p:cNvSpPr>
            <a:spLocks noGrp="1"/>
          </p:cNvSpPr>
          <p:nvPr>
            <p:ph type="ftr" sz="quarter" idx="3"/>
          </p:nvPr>
        </p:nvSpPr>
        <p:spPr>
          <a:xfrm>
            <a:off x="3124200" y="6400801"/>
            <a:ext cx="2895600" cy="457200"/>
          </a:xfrm>
          <a:prstGeom prst="rect">
            <a:avLst/>
          </a:prstGeom>
        </p:spPr>
        <p:txBody>
          <a:bodyPr vert="horz" lIns="91440" tIns="45720" rIns="91440" bIns="45720" rtlCol="0" anchor="ctr"/>
          <a:lstStyle>
            <a:lvl1pPr algn="ctr">
              <a:defRPr sz="1200">
                <a:solidFill>
                  <a:schemeClr val="tx1">
                    <a:tint val="75000"/>
                  </a:schemeClr>
                </a:solidFill>
                <a:latin typeface="Arial Narrow"/>
              </a:defRPr>
            </a:lvl1pPr>
          </a:lstStyle>
          <a:p>
            <a:pPr fontAlgn="base">
              <a:spcBef>
                <a:spcPct val="0"/>
              </a:spcBef>
              <a:spcAft>
                <a:spcPct val="0"/>
              </a:spcAft>
            </a:pPr>
            <a:endParaRPr lang="en-US" dirty="0">
              <a:solidFill>
                <a:prstClr val="black">
                  <a:tint val="75000"/>
                </a:prstClr>
              </a:solidFill>
              <a:ea typeface="MS PGothic" charset="0"/>
              <a:cs typeface="MS PGothic" charset="0"/>
            </a:endParaRPr>
          </a:p>
        </p:txBody>
      </p:sp>
      <p:sp>
        <p:nvSpPr>
          <p:cNvPr id="6" name="Slide Number Placeholder 5"/>
          <p:cNvSpPr>
            <a:spLocks noGrp="1"/>
          </p:cNvSpPr>
          <p:nvPr>
            <p:ph type="sldNum" sz="quarter" idx="4"/>
          </p:nvPr>
        </p:nvSpPr>
        <p:spPr>
          <a:xfrm>
            <a:off x="6553200" y="6400801"/>
            <a:ext cx="2133600" cy="457200"/>
          </a:xfrm>
          <a:prstGeom prst="rect">
            <a:avLst/>
          </a:prstGeom>
        </p:spPr>
        <p:txBody>
          <a:bodyPr vert="horz" lIns="91440" tIns="45720" rIns="91440" bIns="45720" rtlCol="0" anchor="ctr"/>
          <a:lstStyle>
            <a:lvl1pPr algn="r">
              <a:defRPr sz="1200">
                <a:solidFill>
                  <a:schemeClr val="tx1">
                    <a:tint val="75000"/>
                  </a:schemeClr>
                </a:solidFill>
                <a:latin typeface="Arial Narrow"/>
              </a:defRPr>
            </a:lvl1pPr>
          </a:lstStyle>
          <a:p>
            <a:pPr fontAlgn="base">
              <a:spcBef>
                <a:spcPct val="0"/>
              </a:spcBef>
              <a:spcAft>
                <a:spcPct val="0"/>
              </a:spcAft>
            </a:pPr>
            <a:fld id="{E79765CE-BB41-BE44-A383-621465739457}" type="slidenum">
              <a:rPr lang="en-US" smtClean="0">
                <a:solidFill>
                  <a:prstClr val="black">
                    <a:tint val="75000"/>
                  </a:prstClr>
                </a:solidFill>
                <a:ea typeface="MS PGothic" charset="0"/>
                <a:cs typeface="MS PGothic" charset="0"/>
              </a:rPr>
              <a:pPr fontAlgn="base">
                <a:spcBef>
                  <a:spcPct val="0"/>
                </a:spcBef>
                <a:spcAft>
                  <a:spcPct val="0"/>
                </a:spcAft>
              </a:pPr>
              <a:t>‹#›</a:t>
            </a:fld>
            <a:endParaRPr lang="en-US" dirty="0">
              <a:solidFill>
                <a:prstClr val="black">
                  <a:tint val="75000"/>
                </a:prstClr>
              </a:solidFill>
              <a:ea typeface="MS PGothic" charset="0"/>
              <a:cs typeface="MS PGothic" charset="0"/>
            </a:endParaRPr>
          </a:p>
        </p:txBody>
      </p:sp>
    </p:spTree>
    <p:extLst>
      <p:ext uri="{BB962C8B-B14F-4D97-AF65-F5344CB8AC3E}">
        <p14:creationId xmlns:p14="http://schemas.microsoft.com/office/powerpoint/2010/main" val="2091017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r" defTabSz="457200" rtl="0" eaLnBrk="1" latinLnBrk="0" hangingPunct="1">
        <a:spcBef>
          <a:spcPct val="0"/>
        </a:spcBef>
        <a:buNone/>
        <a:defRPr sz="4000" kern="1200">
          <a:solidFill>
            <a:schemeClr val="tx1"/>
          </a:solidFill>
          <a:latin typeface="Arial Narrow"/>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3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3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2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26.jpg"/></Relationships>
</file>

<file path=ppt/slides/_rels/slide66.xml.rels><?xml version="1.0" encoding="UTF-8" standalone="yes"?>
<Relationships xmlns="http://schemas.openxmlformats.org/package/2006/relationships"><Relationship Id="rId3" Type="http://schemas.openxmlformats.org/officeDocument/2006/relationships/hyperlink" Target="http://iris.peabody.vanderbilt.edu/mcontent/iris_feedback/?PATH=beh1" TargetMode="External"/><Relationship Id="rId4" Type="http://schemas.openxmlformats.org/officeDocument/2006/relationships/image" Target="../media/image47.jpg"/><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381000" y="6508750"/>
            <a:ext cx="2667000" cy="425450"/>
          </a:xfrm>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2" name="TextBox 1"/>
          <p:cNvSpPr txBox="1"/>
          <p:nvPr/>
        </p:nvSpPr>
        <p:spPr>
          <a:xfrm>
            <a:off x="2193636" y="2159000"/>
            <a:ext cx="184666" cy="584776"/>
          </a:xfrm>
          <a:prstGeom prst="rect">
            <a:avLst/>
          </a:prstGeom>
          <a:noFill/>
        </p:spPr>
        <p:txBody>
          <a:bodyPr wrap="none" rtlCol="0">
            <a:spAutoFit/>
          </a:bodyPr>
          <a:lstStyle/>
          <a:p>
            <a:pPr fontAlgn="base">
              <a:spcBef>
                <a:spcPct val="0"/>
              </a:spcBef>
              <a:spcAft>
                <a:spcPct val="0"/>
              </a:spcAft>
            </a:pPr>
            <a:endParaRPr lang="en-US" sz="3200" dirty="0">
              <a:solidFill>
                <a:prstClr val="black"/>
              </a:solidFill>
              <a:latin typeface="Arial" charset="0"/>
              <a:ea typeface="MS PGothic" charset="0"/>
              <a:cs typeface="MS PGothic" charset="0"/>
            </a:endParaRPr>
          </a:p>
        </p:txBody>
      </p:sp>
      <p:sp>
        <p:nvSpPr>
          <p:cNvPr id="11" name="Title 1"/>
          <p:cNvSpPr txBox="1">
            <a:spLocks/>
          </p:cNvSpPr>
          <p:nvPr/>
        </p:nvSpPr>
        <p:spPr>
          <a:xfrm>
            <a:off x="457200" y="2286000"/>
            <a:ext cx="8610600" cy="1447800"/>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3300" b="1" dirty="0">
                <a:solidFill>
                  <a:srgbClr val="6128AD"/>
                </a:solidFill>
              </a:rPr>
              <a:t>Classroom Management (Part 1): </a:t>
            </a:r>
          </a:p>
          <a:p>
            <a:pPr algn="ctr"/>
            <a:r>
              <a:rPr lang="en-US" sz="2900" b="1" dirty="0">
                <a:solidFill>
                  <a:srgbClr val="6128AD"/>
                </a:solidFill>
              </a:rPr>
              <a:t>Learning the Components of a Comprehensive Behavior Management Plan </a:t>
            </a:r>
          </a:p>
        </p:txBody>
      </p:sp>
      <p:sp>
        <p:nvSpPr>
          <p:cNvPr id="14" name="Subtitle 2"/>
          <p:cNvSpPr txBox="1">
            <a:spLocks/>
          </p:cNvSpPr>
          <p:nvPr/>
        </p:nvSpPr>
        <p:spPr>
          <a:xfrm>
            <a:off x="3733800" y="354474"/>
            <a:ext cx="4800600" cy="4002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Professional Development Activity Series</a:t>
            </a:r>
          </a:p>
          <a:p>
            <a:pPr marL="0" indent="0">
              <a:buNone/>
            </a:pPr>
            <a:r>
              <a:rPr lang="en-US" sz="2000" dirty="0">
                <a:solidFill>
                  <a:schemeClr val="bg1">
                    <a:lumMod val="50000"/>
                  </a:schemeClr>
                </a:solidFill>
              </a:rPr>
              <a:t>			</a:t>
            </a:r>
          </a:p>
          <a:p>
            <a:pPr marL="0" indent="0">
              <a:buNone/>
            </a:pPr>
            <a:r>
              <a:rPr lang="en-US" sz="2000" dirty="0">
                <a:solidFill>
                  <a:schemeClr val="bg1">
                    <a:lumMod val="50000"/>
                  </a:schemeClr>
                </a:solidFill>
              </a:rPr>
              <a:t>			</a:t>
            </a:r>
            <a:r>
              <a:rPr lang="en-US" sz="2400" dirty="0">
                <a:solidFill>
                  <a:schemeClr val="bg1">
                    <a:lumMod val="50000"/>
                  </a:schemeClr>
                </a:solidFill>
              </a:rPr>
              <a:t>Four Half-Day Sessions</a:t>
            </a:r>
          </a:p>
        </p:txBody>
      </p:sp>
      <p:pic>
        <p:nvPicPr>
          <p:cNvPr id="12"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52369" y="5571140"/>
            <a:ext cx="1828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981169" y="5584221"/>
            <a:ext cx="609600" cy="510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2743200" y="5590874"/>
            <a:ext cx="6098539" cy="646331"/>
          </a:xfrm>
          <a:prstGeom prst="rect">
            <a:avLst/>
          </a:prstGeom>
        </p:spPr>
        <p:txBody>
          <a:bodyPr wrap="square">
            <a:spAutoFit/>
          </a:bodyPr>
          <a:lstStyle/>
          <a:p>
            <a:pPr algn="just" fontAlgn="base">
              <a:spcBef>
                <a:spcPct val="0"/>
              </a:spcBef>
              <a:spcAft>
                <a:spcPct val="0"/>
              </a:spcAft>
            </a:pPr>
            <a:r>
              <a:rPr lang="en-US" sz="900" dirty="0">
                <a:solidFill>
                  <a:prstClr val="black"/>
                </a:solidFill>
                <a:latin typeface="Arial" charset="0"/>
                <a:ea typeface="MS PGothic" charset="0"/>
                <a:cs typeface="MS PGothic" charset="0"/>
              </a:rPr>
              <a:t>The IRIS Center is funded through a cooperative agreement U.S. Department of Education, Office of Special Education Programs (OSEP) Grant #H325E120002. The contents of this presentation do not necessarily represent the policy of the U.S. Department of Education, and you should not assume endorsement by the Federal Government. Project Officer, Sarah Allen.</a:t>
            </a:r>
          </a:p>
        </p:txBody>
      </p:sp>
    </p:spTree>
    <p:extLst>
      <p:ext uri="{BB962C8B-B14F-4D97-AF65-F5344CB8AC3E}">
        <p14:creationId xmlns:p14="http://schemas.microsoft.com/office/powerpoint/2010/main" val="80274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400" y="278970"/>
            <a:ext cx="3276600" cy="516610"/>
          </a:xfrm>
        </p:spPr>
        <p:txBody>
          <a:bodyPr>
            <a:noAutofit/>
          </a:bodyPr>
          <a:lstStyle/>
          <a:p>
            <a:pPr algn="l"/>
            <a:r>
              <a:rPr lang="en-US" sz="2400" dirty="0"/>
              <a:t>Perspectives &amp; Resources</a:t>
            </a:r>
          </a:p>
        </p:txBody>
      </p:sp>
      <p:sp>
        <p:nvSpPr>
          <p:cNvPr id="3" name="Content Placeholder 2"/>
          <p:cNvSpPr>
            <a:spLocks noGrp="1"/>
          </p:cNvSpPr>
          <p:nvPr>
            <p:ph type="subTitle" idx="1"/>
          </p:nvPr>
        </p:nvSpPr>
        <p:spPr>
          <a:xfrm>
            <a:off x="219559" y="4255532"/>
            <a:ext cx="7620000" cy="2133600"/>
          </a:xfrm>
        </p:spPr>
        <p:txBody>
          <a:bodyPr>
            <a:normAutofit fontScale="77500" lnSpcReduction="20000"/>
          </a:bodyPr>
          <a:lstStyle/>
          <a:p>
            <a:pPr marL="457200" indent="-457200" algn="l">
              <a:buFont typeface="Arial"/>
              <a:buChar char="•"/>
            </a:pPr>
            <a:r>
              <a:rPr lang="en-US" sz="2900" dirty="0">
                <a:solidFill>
                  <a:srgbClr val="000000"/>
                </a:solidFill>
              </a:rPr>
              <a:t>Understand how disruptive behavior negatively affects instruction and learning </a:t>
            </a:r>
          </a:p>
          <a:p>
            <a:pPr marL="457200" indent="-457200" algn="l">
              <a:buFont typeface="Arial"/>
              <a:buChar char="•"/>
            </a:pPr>
            <a:r>
              <a:rPr lang="en-US" sz="2900" dirty="0">
                <a:solidFill>
                  <a:srgbClr val="000000"/>
                </a:solidFill>
              </a:rPr>
              <a:t>Explain how culture can influence behavior </a:t>
            </a:r>
          </a:p>
          <a:p>
            <a:pPr marL="457200" indent="-457200" algn="l">
              <a:buFont typeface="Arial"/>
              <a:buChar char="•"/>
            </a:pPr>
            <a:r>
              <a:rPr lang="en-US" sz="2900" dirty="0">
                <a:solidFill>
                  <a:srgbClr val="000000"/>
                </a:solidFill>
              </a:rPr>
              <a:t>Identify and describe the core components of a comprehensive behavior management system </a:t>
            </a:r>
          </a:p>
          <a:p>
            <a:pPr marL="457200" indent="-457200" algn="l">
              <a:buFont typeface="Arial"/>
              <a:buChar char="•"/>
            </a:pPr>
            <a:r>
              <a:rPr lang="en-US" sz="2900" dirty="0">
                <a:solidFill>
                  <a:srgbClr val="000000"/>
                </a:solidFill>
              </a:rPr>
              <a:t>Develop a comprehensive behavior management plan</a:t>
            </a:r>
          </a:p>
          <a:p>
            <a:endParaRPr lang="en-US" dirty="0"/>
          </a:p>
        </p:txBody>
      </p:sp>
      <p:sp>
        <p:nvSpPr>
          <p:cNvPr id="4" name="TextBox 3"/>
          <p:cNvSpPr txBox="1"/>
          <p:nvPr/>
        </p:nvSpPr>
        <p:spPr>
          <a:xfrm>
            <a:off x="228600" y="3657600"/>
            <a:ext cx="8763000" cy="738664"/>
          </a:xfrm>
          <a:prstGeom prst="rect">
            <a:avLst/>
          </a:prstGeom>
          <a:noFill/>
        </p:spPr>
        <p:txBody>
          <a:bodyPr wrap="square" rtlCol="0">
            <a:spAutoFit/>
          </a:bodyPr>
          <a:lstStyle/>
          <a:p>
            <a:r>
              <a:rPr lang="en-US" sz="2400" dirty="0">
                <a:latin typeface="Arial Narrow"/>
                <a:cs typeface="Arial Narrow"/>
              </a:rPr>
              <a:t>After completing the entire Perspectives &amp; Resources section, you should: </a:t>
            </a:r>
          </a:p>
          <a:p>
            <a:endParaRPr lang="en-US" dirty="0"/>
          </a:p>
        </p:txBody>
      </p:sp>
      <p:sp>
        <p:nvSpPr>
          <p:cNvPr id="5" name="TextBox 4"/>
          <p:cNvSpPr txBox="1"/>
          <p:nvPr/>
        </p:nvSpPr>
        <p:spPr>
          <a:xfrm>
            <a:off x="914400" y="4953000"/>
            <a:ext cx="6553200"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1371600" y="1689847"/>
            <a:ext cx="6172200" cy="18153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304800"/>
            <a:ext cx="4766733" cy="457200"/>
          </a:xfrm>
        </p:spPr>
        <p:txBody>
          <a:bodyPr>
            <a:noAutofit/>
          </a:bodyPr>
          <a:lstStyle/>
          <a:p>
            <a:pPr algn="l"/>
            <a:r>
              <a:rPr lang="en-US" sz="2400" dirty="0"/>
              <a:t>Page 1: Effects of Disruptive Behavior  </a:t>
            </a:r>
          </a:p>
        </p:txBody>
      </p:sp>
      <p:sp>
        <p:nvSpPr>
          <p:cNvPr id="3" name="Content Placeholder 2"/>
          <p:cNvSpPr>
            <a:spLocks noGrp="1"/>
          </p:cNvSpPr>
          <p:nvPr>
            <p:ph type="subTitle" idx="1"/>
          </p:nvPr>
        </p:nvSpPr>
        <p:spPr>
          <a:xfrm>
            <a:off x="228600" y="2514600"/>
            <a:ext cx="5638800" cy="2438400"/>
          </a:xfrm>
        </p:spPr>
        <p:txBody>
          <a:bodyPr>
            <a:normAutofit fontScale="40000" lnSpcReduction="20000"/>
          </a:bodyPr>
          <a:lstStyle/>
          <a:p>
            <a:pPr marL="457200" indent="-457200" algn="l">
              <a:buFont typeface="Arial"/>
              <a:buChar char="•"/>
            </a:pPr>
            <a:r>
              <a:rPr lang="en-US" sz="6000" dirty="0">
                <a:solidFill>
                  <a:srgbClr val="000000"/>
                </a:solidFill>
              </a:rPr>
              <a:t>How do you identify with the information in the “Research Shows” box?</a:t>
            </a:r>
          </a:p>
          <a:p>
            <a:pPr marL="457200" indent="-457200" algn="l">
              <a:buFont typeface="Arial"/>
              <a:buChar char="•"/>
            </a:pPr>
            <a:r>
              <a:rPr lang="en-US" sz="6000" dirty="0">
                <a:solidFill>
                  <a:srgbClr val="000000"/>
                </a:solidFill>
              </a:rPr>
              <a:t>Are discipline issues a primary concern for you? </a:t>
            </a:r>
          </a:p>
          <a:p>
            <a:pPr marL="457200" indent="-457200" algn="l">
              <a:buFont typeface="Arial"/>
              <a:buChar char="•"/>
            </a:pPr>
            <a:r>
              <a:rPr lang="en-US" sz="6000" dirty="0">
                <a:solidFill>
                  <a:srgbClr val="000000"/>
                </a:solidFill>
              </a:rPr>
              <a:t>Do or did you feel inadequately equipped to address disruptive behavior?</a:t>
            </a:r>
          </a:p>
          <a:p>
            <a:endParaRPr lang="en-US" dirty="0"/>
          </a:p>
          <a:p>
            <a:endParaRPr lang="en-US" dirty="0"/>
          </a:p>
        </p:txBody>
      </p:sp>
      <p:sp>
        <p:nvSpPr>
          <p:cNvPr id="4" name="TextBox 3"/>
          <p:cNvSpPr txBox="1"/>
          <p:nvPr/>
        </p:nvSpPr>
        <p:spPr>
          <a:xfrm>
            <a:off x="228600" y="1676400"/>
            <a:ext cx="5029200" cy="523220"/>
          </a:xfrm>
          <a:prstGeom prst="rect">
            <a:avLst/>
          </a:prstGeom>
          <a:noFill/>
        </p:spPr>
        <p:txBody>
          <a:bodyPr wrap="square" rtlCol="0">
            <a:spAutoFit/>
          </a:bodyPr>
          <a:lstStyle/>
          <a:p>
            <a:r>
              <a:rPr lang="en-US" sz="2800" dirty="0"/>
              <a:t>Reflection Questions</a:t>
            </a:r>
          </a:p>
        </p:txBody>
      </p:sp>
      <p:pic>
        <p:nvPicPr>
          <p:cNvPr id="5" name="Picture 4" descr="BEHAVIO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514600"/>
            <a:ext cx="2556933" cy="1917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28600"/>
            <a:ext cx="4533900" cy="558916"/>
          </a:xfrm>
        </p:spPr>
        <p:txBody>
          <a:bodyPr>
            <a:noAutofit/>
          </a:bodyPr>
          <a:lstStyle/>
          <a:p>
            <a:pPr algn="l"/>
            <a:r>
              <a:rPr lang="en-US" sz="2400" dirty="0"/>
              <a:t>Page 1: Effects of Disruptive Behavior </a:t>
            </a:r>
          </a:p>
        </p:txBody>
      </p:sp>
      <p:sp>
        <p:nvSpPr>
          <p:cNvPr id="3" name="Content Placeholder 2"/>
          <p:cNvSpPr>
            <a:spLocks noGrp="1"/>
          </p:cNvSpPr>
          <p:nvPr>
            <p:ph type="subTitle" idx="1"/>
          </p:nvPr>
        </p:nvSpPr>
        <p:spPr>
          <a:xfrm>
            <a:off x="228600" y="4191000"/>
            <a:ext cx="6248400" cy="2133600"/>
          </a:xfrm>
        </p:spPr>
        <p:txBody>
          <a:bodyPr>
            <a:normAutofit lnSpcReduction="10000"/>
          </a:bodyPr>
          <a:lstStyle/>
          <a:p>
            <a:pPr algn="l"/>
            <a:r>
              <a:rPr lang="en-US" sz="2400" dirty="0">
                <a:solidFill>
                  <a:srgbClr val="000000"/>
                </a:solidFill>
              </a:rPr>
              <a:t>Surface Behaviors </a:t>
            </a:r>
          </a:p>
          <a:p>
            <a:pPr algn="l"/>
            <a:endParaRPr lang="en-US" sz="1600" dirty="0">
              <a:solidFill>
                <a:srgbClr val="000000"/>
              </a:solidFill>
            </a:endParaRPr>
          </a:p>
          <a:p>
            <a:pPr marL="342900" indent="-342900" algn="l">
              <a:buFont typeface="Arial"/>
              <a:buChar char="•"/>
            </a:pPr>
            <a:r>
              <a:rPr lang="en-US" sz="2200" dirty="0">
                <a:solidFill>
                  <a:srgbClr val="000000"/>
                </a:solidFill>
              </a:rPr>
              <a:t>List the surface behaviors that are most disruptive in your classroom. </a:t>
            </a:r>
          </a:p>
          <a:p>
            <a:pPr marL="342900" indent="-342900" algn="l">
              <a:buFont typeface="Arial"/>
              <a:buChar char="•"/>
            </a:pPr>
            <a:r>
              <a:rPr lang="en-US" sz="2200" dirty="0">
                <a:solidFill>
                  <a:srgbClr val="000000"/>
                </a:solidFill>
              </a:rPr>
              <a:t>How do these behaviors disrupt your classroom? What are your current solutions to these behaviors? </a:t>
            </a:r>
          </a:p>
          <a:p>
            <a:endParaRPr lang="en-US" dirty="0"/>
          </a:p>
        </p:txBody>
      </p:sp>
      <p:sp>
        <p:nvSpPr>
          <p:cNvPr id="4" name="TextBox 3"/>
          <p:cNvSpPr txBox="1"/>
          <p:nvPr/>
        </p:nvSpPr>
        <p:spPr>
          <a:xfrm>
            <a:off x="228600" y="1524000"/>
            <a:ext cx="6324600" cy="2185214"/>
          </a:xfrm>
          <a:prstGeom prst="rect">
            <a:avLst/>
          </a:prstGeom>
          <a:noFill/>
        </p:spPr>
        <p:txBody>
          <a:bodyPr wrap="square" rtlCol="0">
            <a:spAutoFit/>
          </a:bodyPr>
          <a:lstStyle/>
          <a:p>
            <a:r>
              <a:rPr lang="en-US" sz="2400" dirty="0">
                <a:solidFill>
                  <a:srgbClr val="000000"/>
                </a:solidFill>
                <a:latin typeface="Arial Narrow"/>
                <a:cs typeface="Arial Narrow"/>
              </a:rPr>
              <a:t>After listening to Dr. Michael Rosenberg, reflect on and respond to the question:</a:t>
            </a:r>
          </a:p>
          <a:p>
            <a:endParaRPr lang="en-US" sz="2200" dirty="0">
              <a:solidFill>
                <a:srgbClr val="000000"/>
              </a:solidFill>
              <a:latin typeface="Arial Narrow"/>
              <a:cs typeface="Arial Narrow"/>
            </a:endParaRPr>
          </a:p>
          <a:p>
            <a:pPr marL="342900" indent="-342900">
              <a:buFont typeface="Arial"/>
              <a:buChar char="•"/>
            </a:pPr>
            <a:r>
              <a:rPr lang="en-US" sz="2200" dirty="0">
                <a:solidFill>
                  <a:srgbClr val="000000"/>
                </a:solidFill>
                <a:latin typeface="Arial Narrow"/>
                <a:cs typeface="Arial Narrow"/>
              </a:rPr>
              <a:t>How did you manage disruptive behavior on your first day or your WORST day of teaching?</a:t>
            </a:r>
          </a:p>
          <a:p>
            <a:pPr marL="342900" indent="-342900">
              <a:buFont typeface="Arial"/>
              <a:buChar char="•"/>
            </a:pPr>
            <a:r>
              <a:rPr lang="en-US" sz="2200" dirty="0">
                <a:solidFill>
                  <a:srgbClr val="000000"/>
                </a:solidFill>
                <a:latin typeface="Arial Narrow"/>
                <a:cs typeface="Arial Narrow"/>
              </a:rPr>
              <a:t>Share your responses with your partner.</a:t>
            </a:r>
            <a:endParaRPr lang="en-US" sz="2800" dirty="0">
              <a:solidFill>
                <a:srgbClr val="000000"/>
              </a:solidFill>
              <a:latin typeface="Arial Narrow"/>
              <a:cs typeface="Arial Narrow"/>
            </a:endParaRPr>
          </a:p>
        </p:txBody>
      </p:sp>
      <p:pic>
        <p:nvPicPr>
          <p:cNvPr id="5" name="Picture 4"/>
          <p:cNvPicPr>
            <a:picLocks noChangeAspect="1"/>
          </p:cNvPicPr>
          <p:nvPr/>
        </p:nvPicPr>
        <p:blipFill>
          <a:blip r:embed="rId3"/>
          <a:stretch>
            <a:fillRect/>
          </a:stretch>
        </p:blipFill>
        <p:spPr>
          <a:xfrm>
            <a:off x="7010400" y="2020114"/>
            <a:ext cx="1270000" cy="1689100"/>
          </a:xfrm>
          <a:prstGeom prst="rect">
            <a:avLst/>
          </a:prstGeom>
        </p:spPr>
      </p:pic>
      <p:pic>
        <p:nvPicPr>
          <p:cNvPr id="6" name="Picture 5" descr="02-dec-rollison-redo-l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4800600"/>
            <a:ext cx="2254176" cy="152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304800"/>
            <a:ext cx="5334000" cy="476250"/>
          </a:xfrm>
        </p:spPr>
        <p:txBody>
          <a:bodyPr>
            <a:noAutofit/>
          </a:bodyPr>
          <a:lstStyle/>
          <a:p>
            <a:pPr algn="l"/>
            <a:r>
              <a:rPr lang="en-US" sz="2400" dirty="0"/>
              <a:t>Page 2: Cultural Influences on Behavior</a:t>
            </a:r>
          </a:p>
        </p:txBody>
      </p:sp>
      <p:sp>
        <p:nvSpPr>
          <p:cNvPr id="3" name="Content Placeholder 2"/>
          <p:cNvSpPr>
            <a:spLocks noGrp="1"/>
          </p:cNvSpPr>
          <p:nvPr>
            <p:ph type="subTitle" idx="1"/>
          </p:nvPr>
        </p:nvSpPr>
        <p:spPr>
          <a:xfrm>
            <a:off x="228600" y="1676400"/>
            <a:ext cx="6400800" cy="3505200"/>
          </a:xfrm>
        </p:spPr>
        <p:txBody>
          <a:bodyPr>
            <a:normAutofit fontScale="32500" lnSpcReduction="20000"/>
          </a:bodyPr>
          <a:lstStyle/>
          <a:p>
            <a:pPr algn="l">
              <a:buNone/>
            </a:pPr>
            <a:r>
              <a:rPr lang="en-US" sz="8600" dirty="0">
                <a:solidFill>
                  <a:srgbClr val="000000"/>
                </a:solidFill>
              </a:rPr>
              <a:t>Think about each interaction style:</a:t>
            </a:r>
          </a:p>
          <a:p>
            <a:pPr algn="l">
              <a:buNone/>
            </a:pPr>
            <a:r>
              <a:rPr lang="en-US" dirty="0">
                <a:solidFill>
                  <a:srgbClr val="000000"/>
                </a:solidFill>
              </a:rPr>
              <a:t> </a:t>
            </a:r>
          </a:p>
          <a:p>
            <a:pPr marL="457200" indent="-457200" algn="l">
              <a:buFont typeface="Arial"/>
              <a:buChar char="•"/>
            </a:pPr>
            <a:r>
              <a:rPr lang="en-US" sz="7400" dirty="0">
                <a:solidFill>
                  <a:srgbClr val="000000"/>
                </a:solidFill>
              </a:rPr>
              <a:t>Degree of Directness</a:t>
            </a:r>
          </a:p>
          <a:p>
            <a:pPr marL="457200" indent="-457200" algn="l">
              <a:buFont typeface="Arial"/>
              <a:buChar char="•"/>
            </a:pPr>
            <a:r>
              <a:rPr lang="en-US" sz="7400" dirty="0">
                <a:solidFill>
                  <a:srgbClr val="000000"/>
                </a:solidFill>
              </a:rPr>
              <a:t>Level of Emotionality</a:t>
            </a:r>
          </a:p>
          <a:p>
            <a:pPr marL="457200" indent="-457200" algn="l">
              <a:buFont typeface="Arial"/>
              <a:buChar char="•"/>
            </a:pPr>
            <a:r>
              <a:rPr lang="en-US" sz="7400" dirty="0">
                <a:solidFill>
                  <a:srgbClr val="000000"/>
                </a:solidFill>
              </a:rPr>
              <a:t>Degree of Movement</a:t>
            </a:r>
          </a:p>
          <a:p>
            <a:pPr marL="457200" indent="-457200" algn="l">
              <a:buFont typeface="Arial"/>
              <a:buChar char="•"/>
            </a:pPr>
            <a:r>
              <a:rPr lang="en-US" sz="7400" dirty="0">
                <a:solidFill>
                  <a:srgbClr val="000000"/>
                </a:solidFill>
              </a:rPr>
              <a:t>Verbal Turn Taking</a:t>
            </a:r>
          </a:p>
          <a:p>
            <a:pPr marL="457200" indent="-457200" algn="l">
              <a:buFont typeface="Arial"/>
              <a:buChar char="•"/>
            </a:pPr>
            <a:r>
              <a:rPr lang="en-US" sz="7400" dirty="0">
                <a:solidFill>
                  <a:srgbClr val="000000"/>
                </a:solidFill>
              </a:rPr>
              <a:t>Expressions of Consideration</a:t>
            </a:r>
          </a:p>
          <a:p>
            <a:pPr marL="457200" indent="-457200" algn="l">
              <a:buFont typeface="Arial"/>
              <a:buChar char="•"/>
            </a:pPr>
            <a:r>
              <a:rPr lang="en-US" sz="7400" dirty="0">
                <a:solidFill>
                  <a:srgbClr val="000000"/>
                </a:solidFill>
              </a:rPr>
              <a:t>Attitudes Toward Personal Space</a:t>
            </a:r>
          </a:p>
          <a:p>
            <a:pPr marL="457200" indent="-457200" algn="l">
              <a:buFont typeface="Arial"/>
              <a:buChar char="•"/>
            </a:pPr>
            <a:r>
              <a:rPr lang="en-US" sz="7400" dirty="0">
                <a:solidFill>
                  <a:srgbClr val="000000"/>
                </a:solidFill>
              </a:rPr>
              <a:t>Attitudes Toward Sharing</a:t>
            </a:r>
          </a:p>
          <a:p>
            <a:pPr algn="l">
              <a:buNone/>
            </a:pPr>
            <a:endParaRPr lang="en-US" dirty="0">
              <a:solidFill>
                <a:srgbClr val="000000"/>
              </a:solidFill>
            </a:endParaRPr>
          </a:p>
          <a:p>
            <a:pPr algn="l">
              <a:buNone/>
            </a:pPr>
            <a:endParaRPr lang="en-US" dirty="0">
              <a:solidFill>
                <a:srgbClr val="000000"/>
              </a:solidFill>
            </a:endParaRPr>
          </a:p>
          <a:p>
            <a:pPr algn="l">
              <a:buNone/>
            </a:pPr>
            <a:endParaRPr lang="en-US" dirty="0">
              <a:solidFill>
                <a:srgbClr val="000000"/>
              </a:solidFill>
            </a:endParaRPr>
          </a:p>
        </p:txBody>
      </p:sp>
      <p:pic>
        <p:nvPicPr>
          <p:cNvPr id="5" name="Picture 4" descr="12-dec-rollison-l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346663"/>
            <a:ext cx="2971800" cy="2032261"/>
          </a:xfrm>
          <a:prstGeom prst="rect">
            <a:avLst/>
          </a:prstGeom>
        </p:spPr>
      </p:pic>
      <p:sp>
        <p:nvSpPr>
          <p:cNvPr id="6" name="TextBox 5"/>
          <p:cNvSpPr txBox="1"/>
          <p:nvPr/>
        </p:nvSpPr>
        <p:spPr>
          <a:xfrm>
            <a:off x="8001000" y="5334000"/>
            <a:ext cx="184666" cy="369332"/>
          </a:xfrm>
          <a:prstGeom prst="rect">
            <a:avLst/>
          </a:prstGeom>
          <a:noFill/>
        </p:spPr>
        <p:txBody>
          <a:bodyPr wrap="none" rtlCol="0">
            <a:spAutoFit/>
          </a:bodyPr>
          <a:lstStyle/>
          <a:p>
            <a:endParaRPr lang="en-US" dirty="0"/>
          </a:p>
        </p:txBody>
      </p:sp>
      <p:sp>
        <p:nvSpPr>
          <p:cNvPr id="8" name="TextBox 7"/>
          <p:cNvSpPr txBox="1"/>
          <p:nvPr/>
        </p:nvSpPr>
        <p:spPr>
          <a:xfrm>
            <a:off x="228600" y="5029200"/>
            <a:ext cx="8534400" cy="1661993"/>
          </a:xfrm>
          <a:prstGeom prst="rect">
            <a:avLst/>
          </a:prstGeom>
          <a:noFill/>
        </p:spPr>
        <p:txBody>
          <a:bodyPr wrap="square" rtlCol="0">
            <a:spAutoFit/>
          </a:bodyPr>
          <a:lstStyle/>
          <a:p>
            <a:r>
              <a:rPr lang="en-US" sz="2800" dirty="0">
                <a:solidFill>
                  <a:srgbClr val="000000"/>
                </a:solidFill>
                <a:latin typeface="Arial Narrow"/>
                <a:cs typeface="Arial Narrow"/>
              </a:rPr>
              <a:t>Reflect on your own experiences and the frame of reference in relation to your own upbringing and school experience for each style discussed.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2438400"/>
            <a:ext cx="5715000" cy="3505200"/>
          </a:xfrm>
        </p:spPr>
        <p:txBody>
          <a:bodyPr>
            <a:normAutofit fontScale="62500" lnSpcReduction="20000"/>
          </a:bodyPr>
          <a:lstStyle/>
          <a:p>
            <a:pPr marL="571500" indent="-571500" algn="l">
              <a:buFont typeface="Arial"/>
              <a:buChar char="•"/>
            </a:pPr>
            <a:r>
              <a:rPr lang="en-US" sz="3800" dirty="0">
                <a:solidFill>
                  <a:srgbClr val="000000"/>
                </a:solidFill>
              </a:rPr>
              <a:t>Do these situations differ from the styles of the students in your classroom?</a:t>
            </a:r>
          </a:p>
          <a:p>
            <a:pPr marL="571500" indent="-571500" algn="l">
              <a:buFont typeface="Arial"/>
              <a:buChar char="•"/>
            </a:pPr>
            <a:r>
              <a:rPr lang="en-US" sz="3800" dirty="0">
                <a:solidFill>
                  <a:srgbClr val="000000"/>
                </a:solidFill>
              </a:rPr>
              <a:t>What did you learn about the differences in your style of interaction compared to your students? </a:t>
            </a:r>
          </a:p>
          <a:p>
            <a:pPr marL="571500" indent="-571500" algn="l">
              <a:buFont typeface="Arial"/>
              <a:buChar char="•"/>
            </a:pPr>
            <a:r>
              <a:rPr lang="en-US" sz="3800" dirty="0">
                <a:solidFill>
                  <a:srgbClr val="000000"/>
                </a:solidFill>
              </a:rPr>
              <a:t>Were there many areas of congruence or difference? </a:t>
            </a:r>
          </a:p>
          <a:p>
            <a:pPr marL="571500" indent="-571500" algn="l">
              <a:buFont typeface="Arial"/>
              <a:buChar char="•"/>
            </a:pPr>
            <a:r>
              <a:rPr lang="en-US" sz="3800" dirty="0">
                <a:solidFill>
                  <a:srgbClr val="000000"/>
                </a:solidFill>
              </a:rPr>
              <a:t>How has culture shaped how you respond to authority figures? </a:t>
            </a:r>
          </a:p>
          <a:p>
            <a:pPr>
              <a:buNone/>
            </a:pPr>
            <a:endParaRPr lang="en-US" dirty="0"/>
          </a:p>
        </p:txBody>
      </p:sp>
      <p:sp>
        <p:nvSpPr>
          <p:cNvPr id="4" name="Title 1"/>
          <p:cNvSpPr txBox="1">
            <a:spLocks/>
          </p:cNvSpPr>
          <p:nvPr/>
        </p:nvSpPr>
        <p:spPr>
          <a:xfrm>
            <a:off x="3962400" y="30480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2: Cultural Influences on Behavior</a:t>
            </a:r>
          </a:p>
        </p:txBody>
      </p:sp>
      <p:sp>
        <p:nvSpPr>
          <p:cNvPr id="6" name="TextBox 5"/>
          <p:cNvSpPr txBox="1"/>
          <p:nvPr/>
        </p:nvSpPr>
        <p:spPr>
          <a:xfrm>
            <a:off x="228600" y="1752600"/>
            <a:ext cx="5029200" cy="523220"/>
          </a:xfrm>
          <a:prstGeom prst="rect">
            <a:avLst/>
          </a:prstGeom>
          <a:noFill/>
        </p:spPr>
        <p:txBody>
          <a:bodyPr wrap="square" rtlCol="0">
            <a:spAutoFit/>
          </a:bodyPr>
          <a:lstStyle/>
          <a:p>
            <a:r>
              <a:rPr lang="en-US" sz="2800" dirty="0"/>
              <a:t>Reflection Questions</a:t>
            </a:r>
          </a:p>
        </p:txBody>
      </p:sp>
      <p:pic>
        <p:nvPicPr>
          <p:cNvPr id="7" name="Picture 6" descr="cultural06 personal sp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514600"/>
            <a:ext cx="2598420" cy="1676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599" y="1752600"/>
            <a:ext cx="8579177" cy="1104254"/>
          </a:xfrm>
        </p:spPr>
        <p:txBody>
          <a:bodyPr>
            <a:noAutofit/>
          </a:bodyPr>
          <a:lstStyle/>
          <a:p>
            <a:pPr algn="l"/>
            <a:r>
              <a:rPr lang="en-US" sz="2800" dirty="0">
                <a:solidFill>
                  <a:srgbClr val="000000"/>
                </a:solidFill>
              </a:rPr>
              <a:t>Respond to the questions regarding your perceptions of authority figures and the perceptions of your students in the areas of: </a:t>
            </a:r>
          </a:p>
        </p:txBody>
      </p:sp>
      <p:sp>
        <p:nvSpPr>
          <p:cNvPr id="4" name="Title 1"/>
          <p:cNvSpPr txBox="1">
            <a:spLocks/>
          </p:cNvSpPr>
          <p:nvPr/>
        </p:nvSpPr>
        <p:spPr>
          <a:xfrm>
            <a:off x="3962400" y="30480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2: Cultural Influences on Behavior</a:t>
            </a:r>
          </a:p>
        </p:txBody>
      </p:sp>
      <p:pic>
        <p:nvPicPr>
          <p:cNvPr id="6" name="Picture 5" descr="cultural08 author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00400"/>
            <a:ext cx="2559377" cy="1828800"/>
          </a:xfrm>
          <a:prstGeom prst="rect">
            <a:avLst/>
          </a:prstGeom>
        </p:spPr>
      </p:pic>
      <p:sp>
        <p:nvSpPr>
          <p:cNvPr id="2" name="TextBox 1">
            <a:extLst>
              <a:ext uri="{FF2B5EF4-FFF2-40B4-BE49-F238E27FC236}">
                <a16:creationId xmlns:a16="http://schemas.microsoft.com/office/drawing/2014/main" xmlns="" id="{B9971723-900D-4949-A6C8-ED3435F6C279}"/>
              </a:ext>
            </a:extLst>
          </p:cNvPr>
          <p:cNvSpPr txBox="1"/>
          <p:nvPr/>
        </p:nvSpPr>
        <p:spPr>
          <a:xfrm>
            <a:off x="228599" y="3108790"/>
            <a:ext cx="5410201" cy="1846659"/>
          </a:xfrm>
          <a:prstGeom prst="rect">
            <a:avLst/>
          </a:prstGeom>
          <a:noFill/>
        </p:spPr>
        <p:txBody>
          <a:bodyPr wrap="square" rtlCol="0">
            <a:spAutoFit/>
          </a:bodyPr>
          <a:lstStyle/>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Perceptions of authority figures </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Manner in which respect is shown </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Recognizing cultural differences—becoming a student of your students </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84CBB5-D246-ED49-8312-3B096834C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124200"/>
            <a:ext cx="4457700" cy="2971800"/>
          </a:xfrm>
          <a:prstGeom prst="rect">
            <a:avLst/>
          </a:prstGeom>
        </p:spPr>
      </p:pic>
      <p:sp>
        <p:nvSpPr>
          <p:cNvPr id="3" name="Content Placeholder 2"/>
          <p:cNvSpPr>
            <a:spLocks noGrp="1"/>
          </p:cNvSpPr>
          <p:nvPr>
            <p:ph type="subTitle" idx="1"/>
          </p:nvPr>
        </p:nvSpPr>
        <p:spPr>
          <a:xfrm>
            <a:off x="228600" y="1676400"/>
            <a:ext cx="8458200" cy="533400"/>
          </a:xfrm>
        </p:spPr>
        <p:txBody>
          <a:bodyPr>
            <a:normAutofit/>
          </a:bodyPr>
          <a:lstStyle/>
          <a:p>
            <a:pPr algn="l">
              <a:buNone/>
            </a:pPr>
            <a:r>
              <a:rPr lang="en-US" sz="2800" dirty="0">
                <a:solidFill>
                  <a:srgbClr val="000000"/>
                </a:solidFill>
              </a:rPr>
              <a:t>Based on the Cultural Responsiveness Assessment:</a:t>
            </a:r>
          </a:p>
        </p:txBody>
      </p:sp>
      <p:sp>
        <p:nvSpPr>
          <p:cNvPr id="4" name="Title 1"/>
          <p:cNvSpPr txBox="1">
            <a:spLocks/>
          </p:cNvSpPr>
          <p:nvPr/>
        </p:nvSpPr>
        <p:spPr>
          <a:xfrm>
            <a:off x="4038600" y="28575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2: Cultural Influences on Behavior</a:t>
            </a:r>
          </a:p>
        </p:txBody>
      </p:sp>
      <p:sp>
        <p:nvSpPr>
          <p:cNvPr id="2" name="TextBox 1">
            <a:extLst>
              <a:ext uri="{FF2B5EF4-FFF2-40B4-BE49-F238E27FC236}">
                <a16:creationId xmlns:a16="http://schemas.microsoft.com/office/drawing/2014/main" xmlns="" id="{B8264947-1EB6-2444-8BE6-03A090EB8D61}"/>
              </a:ext>
            </a:extLst>
          </p:cNvPr>
          <p:cNvSpPr txBox="1"/>
          <p:nvPr/>
        </p:nvSpPr>
        <p:spPr>
          <a:xfrm>
            <a:off x="198895" y="2209800"/>
            <a:ext cx="6506705" cy="2154436"/>
          </a:xfrm>
          <a:prstGeom prst="rect">
            <a:avLst/>
          </a:prstGeom>
          <a:noFill/>
        </p:spPr>
        <p:txBody>
          <a:bodyPr wrap="square" rtlCol="0">
            <a:spAutoFit/>
          </a:bodyPr>
          <a:lstStyle/>
          <a:p>
            <a:endParaRPr lang="en-US" sz="2000" dirty="0">
              <a:solidFill>
                <a:srgbClr val="000000"/>
              </a:solidFill>
            </a:endParaRP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Think about what you can do to promote cultural responsiveness in your own teaching.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Write down a few ideas and share one idea with your partner. </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828800"/>
            <a:ext cx="8610600" cy="523220"/>
          </a:xfrm>
          <a:prstGeom prst="rect">
            <a:avLst/>
          </a:prstGeom>
          <a:noFill/>
        </p:spPr>
        <p:txBody>
          <a:bodyPr wrap="square" rtlCol="0">
            <a:spAutoFit/>
          </a:bodyPr>
          <a:lstStyle/>
          <a:p>
            <a:r>
              <a:rPr lang="en-US" sz="2800" dirty="0">
                <a:latin typeface="Arial Narrow"/>
                <a:cs typeface="Arial Narrow"/>
              </a:rPr>
              <a:t>Classroom factors that influence student behaviors include:</a:t>
            </a:r>
          </a:p>
        </p:txBody>
      </p:sp>
      <p:sp>
        <p:nvSpPr>
          <p:cNvPr id="6"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pic>
        <p:nvPicPr>
          <p:cNvPr id="5" name="Picture 4" descr="14 dec rolli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743200"/>
            <a:ext cx="2971800" cy="2003176"/>
          </a:xfrm>
          <a:prstGeom prst="rect">
            <a:avLst/>
          </a:prstGeom>
        </p:spPr>
      </p:pic>
      <p:sp>
        <p:nvSpPr>
          <p:cNvPr id="2" name="TextBox 1">
            <a:extLst>
              <a:ext uri="{FF2B5EF4-FFF2-40B4-BE49-F238E27FC236}">
                <a16:creationId xmlns:a16="http://schemas.microsoft.com/office/drawing/2014/main" xmlns="" id="{C901B94E-4B15-7D40-A979-EEBB06826A57}"/>
              </a:ext>
            </a:extLst>
          </p:cNvPr>
          <p:cNvSpPr txBox="1"/>
          <p:nvPr/>
        </p:nvSpPr>
        <p:spPr>
          <a:xfrm>
            <a:off x="228600" y="2514600"/>
            <a:ext cx="3305713" cy="2031325"/>
          </a:xfrm>
          <a:prstGeom prst="rect">
            <a:avLst/>
          </a:prstGeom>
          <a:noFill/>
        </p:spPr>
        <p:txBody>
          <a:bodyPr wrap="none" rtlCol="0">
            <a:spAutoFit/>
          </a:bodyPr>
          <a:lstStyle/>
          <a:p>
            <a:endParaRPr lang="en-US" sz="1200" dirty="0">
              <a:latin typeface="Arial Narrow"/>
              <a:cs typeface="Arial Narrow"/>
            </a:endParaRPr>
          </a:p>
          <a:p>
            <a:pPr marL="457200" indent="-457200">
              <a:buFont typeface="Arial"/>
              <a:buChar char="•"/>
            </a:pPr>
            <a:r>
              <a:rPr lang="en-US" sz="2400" dirty="0">
                <a:latin typeface="Arial Narrow"/>
                <a:cs typeface="Arial Narrow"/>
              </a:rPr>
              <a:t>Classroom organization</a:t>
            </a:r>
          </a:p>
          <a:p>
            <a:pPr marL="457200" indent="-457200">
              <a:buFont typeface="Arial"/>
              <a:buChar char="•"/>
            </a:pPr>
            <a:r>
              <a:rPr lang="en-US" sz="2400" dirty="0">
                <a:latin typeface="Arial Narrow"/>
                <a:cs typeface="Arial Narrow"/>
              </a:rPr>
              <a:t>Environment</a:t>
            </a:r>
          </a:p>
          <a:p>
            <a:pPr marL="457200" indent="-457200">
              <a:buFont typeface="Arial"/>
              <a:buChar char="•"/>
            </a:pPr>
            <a:r>
              <a:rPr lang="en-US" sz="2400" dirty="0">
                <a:latin typeface="Arial Narrow"/>
                <a:cs typeface="Arial Narrow"/>
              </a:rPr>
              <a:t>Schedule</a:t>
            </a:r>
          </a:p>
          <a:p>
            <a:pPr marL="457200" indent="-457200">
              <a:buFont typeface="Arial"/>
              <a:buChar char="•"/>
            </a:pPr>
            <a:r>
              <a:rPr lang="en-US" sz="2400" dirty="0">
                <a:latin typeface="Arial Narrow"/>
                <a:cs typeface="Arial Narrow"/>
              </a:rPr>
              <a:t>Transitions </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610600" cy="1447800"/>
          </a:xfrm>
        </p:spPr>
        <p:txBody>
          <a:bodyPr>
            <a:normAutofit/>
          </a:bodyPr>
          <a:lstStyle/>
          <a:p>
            <a:pPr algn="l"/>
            <a:r>
              <a:rPr lang="en-US" sz="2800" dirty="0">
                <a:solidFill>
                  <a:srgbClr val="000000"/>
                </a:solidFill>
              </a:rPr>
              <a:t>Reflect on how your own practice might be influencing student behaviors in your classroom for each of these areas:  </a:t>
            </a:r>
          </a:p>
        </p:txBody>
      </p:sp>
      <p:pic>
        <p:nvPicPr>
          <p:cNvPr id="6" name="Picture 5" descr="2-empty classroom f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048000"/>
            <a:ext cx="2639924" cy="1981200"/>
          </a:xfrm>
          <a:prstGeom prst="rect">
            <a:avLst/>
          </a:prstGeom>
        </p:spPr>
      </p:pic>
      <p:sp>
        <p:nvSpPr>
          <p:cNvPr id="2" name="TextBox 1">
            <a:extLst>
              <a:ext uri="{FF2B5EF4-FFF2-40B4-BE49-F238E27FC236}">
                <a16:creationId xmlns:a16="http://schemas.microsoft.com/office/drawing/2014/main" xmlns="" id="{20C4D685-BE47-0541-8209-21646F8F6A12}"/>
              </a:ext>
            </a:extLst>
          </p:cNvPr>
          <p:cNvSpPr txBox="1"/>
          <p:nvPr/>
        </p:nvSpPr>
        <p:spPr>
          <a:xfrm>
            <a:off x="255722" y="2971800"/>
            <a:ext cx="3401893" cy="1477328"/>
          </a:xfrm>
          <a:prstGeom prst="rect">
            <a:avLst/>
          </a:prstGeom>
          <a:noFill/>
        </p:spPr>
        <p:txBody>
          <a:bodyPr wrap="none" rtlCol="0">
            <a:spAutoFit/>
          </a:bodyPr>
          <a:lstStyle/>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Organizing the classroom</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Creating a daily schedule</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Cueing transitions </a:t>
            </a:r>
          </a:p>
          <a:p>
            <a:endParaRPr lang="en-US" dirty="0"/>
          </a:p>
        </p:txBody>
      </p:sp>
      <p:sp>
        <p:nvSpPr>
          <p:cNvPr id="8"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5562600" cy="3733800"/>
          </a:xfrm>
        </p:spPr>
        <p:txBody>
          <a:bodyPr>
            <a:normAutofit/>
          </a:bodyPr>
          <a:lstStyle/>
          <a:p>
            <a:pPr algn="l">
              <a:buNone/>
            </a:pPr>
            <a:r>
              <a:rPr lang="en-US" sz="2800" dirty="0">
                <a:solidFill>
                  <a:srgbClr val="000000"/>
                </a:solidFill>
              </a:rPr>
              <a:t>Surface Management Strategies</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Identify the surface management strategies you currently use. </a:t>
            </a:r>
          </a:p>
          <a:p>
            <a:pPr marL="457200" indent="-457200" algn="l">
              <a:buFont typeface="Arial"/>
              <a:buChar char="•"/>
            </a:pPr>
            <a:r>
              <a:rPr lang="en-US" sz="2400" dirty="0">
                <a:solidFill>
                  <a:srgbClr val="000000"/>
                </a:solidFill>
              </a:rPr>
              <a:t>Identify one new surface management strategy you will try next week. </a:t>
            </a:r>
          </a:p>
          <a:p>
            <a:pPr marL="457200" indent="-457200" algn="l">
              <a:buFont typeface="Arial"/>
              <a:buChar char="•"/>
            </a:pPr>
            <a:r>
              <a:rPr lang="en-US" sz="2400" dirty="0">
                <a:solidFill>
                  <a:srgbClr val="000000"/>
                </a:solidFill>
              </a:rPr>
              <a:t>Share this strategy with your group. </a:t>
            </a:r>
          </a:p>
        </p:txBody>
      </p:sp>
      <p:sp>
        <p:nvSpPr>
          <p:cNvPr id="6" name="TextBox 5"/>
          <p:cNvSpPr txBox="1"/>
          <p:nvPr/>
        </p:nvSpPr>
        <p:spPr>
          <a:xfrm>
            <a:off x="6078140" y="1638822"/>
            <a:ext cx="2819400" cy="347787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a:latin typeface="Chalkboard"/>
                <a:cs typeface="Chalkboard"/>
              </a:rPr>
              <a:t>Surface Management Strategies</a:t>
            </a:r>
          </a:p>
          <a:p>
            <a:pPr algn="ctr"/>
            <a:endParaRPr lang="en-US" dirty="0">
              <a:latin typeface="Chalkboard"/>
              <a:cs typeface="Chalkboard"/>
            </a:endParaRPr>
          </a:p>
          <a:p>
            <a:pPr marL="285750" indent="-285750">
              <a:buFont typeface="Arial"/>
              <a:buChar char="•"/>
            </a:pPr>
            <a:r>
              <a:rPr lang="en-US" dirty="0">
                <a:latin typeface="Chalkboard"/>
                <a:cs typeface="Chalkboard"/>
              </a:rPr>
              <a:t>Redirecting</a:t>
            </a:r>
          </a:p>
          <a:p>
            <a:pPr marL="285750" indent="-285750">
              <a:buFont typeface="Arial"/>
              <a:buChar char="•"/>
            </a:pPr>
            <a:r>
              <a:rPr lang="en-US" dirty="0">
                <a:latin typeface="Chalkboard"/>
                <a:cs typeface="Chalkboard"/>
              </a:rPr>
              <a:t>Planned ignoring</a:t>
            </a:r>
          </a:p>
          <a:p>
            <a:pPr marL="285750" indent="-285750">
              <a:buFont typeface="Arial"/>
              <a:buChar char="•"/>
            </a:pPr>
            <a:r>
              <a:rPr lang="en-US" dirty="0">
                <a:latin typeface="Chalkboard"/>
                <a:cs typeface="Chalkboard"/>
              </a:rPr>
              <a:t>Signaling</a:t>
            </a:r>
          </a:p>
          <a:p>
            <a:pPr marL="285750" indent="-285750">
              <a:buFont typeface="Arial"/>
              <a:buChar char="•"/>
            </a:pPr>
            <a:r>
              <a:rPr lang="en-US" dirty="0">
                <a:latin typeface="Chalkboard"/>
                <a:cs typeface="Chalkboard"/>
              </a:rPr>
              <a:t>Proximity control</a:t>
            </a:r>
          </a:p>
          <a:p>
            <a:pPr marL="285750" indent="-285750">
              <a:buFont typeface="Arial"/>
              <a:buChar char="•"/>
            </a:pPr>
            <a:r>
              <a:rPr lang="en-US" dirty="0">
                <a:latin typeface="Chalkboard"/>
                <a:cs typeface="Chalkboard"/>
              </a:rPr>
              <a:t>Interest boosting</a:t>
            </a:r>
          </a:p>
          <a:p>
            <a:pPr marL="285750" indent="-285750">
              <a:buFont typeface="Arial"/>
              <a:buChar char="•"/>
            </a:pPr>
            <a:r>
              <a:rPr lang="en-US" dirty="0">
                <a:latin typeface="Chalkboard"/>
                <a:cs typeface="Chalkboard"/>
              </a:rPr>
              <a:t>Use of humor</a:t>
            </a:r>
          </a:p>
          <a:p>
            <a:pPr marL="285750" indent="-285750">
              <a:buFont typeface="Arial"/>
              <a:buChar char="•"/>
            </a:pPr>
            <a:r>
              <a:rPr lang="en-US" dirty="0">
                <a:latin typeface="Chalkboard"/>
                <a:cs typeface="Chalkboard"/>
              </a:rPr>
              <a:t>Hurdle help</a:t>
            </a:r>
          </a:p>
          <a:p>
            <a:pPr marL="285750" indent="-285750">
              <a:buFont typeface="Arial"/>
              <a:buChar char="•"/>
            </a:pPr>
            <a:r>
              <a:rPr lang="en-US" dirty="0">
                <a:latin typeface="Chalkboard"/>
                <a:cs typeface="Chalkboard"/>
              </a:rPr>
              <a:t>Removal of the object</a:t>
            </a:r>
          </a:p>
          <a:p>
            <a:pPr marL="285750" indent="-285750">
              <a:buFont typeface="Arial"/>
              <a:buChar char="•"/>
            </a:pPr>
            <a:r>
              <a:rPr lang="en-US" dirty="0">
                <a:latin typeface="Chalkboard"/>
                <a:cs typeface="Chalkboard"/>
              </a:rPr>
              <a:t>Antiseptic bouncing</a:t>
            </a:r>
          </a:p>
        </p:txBody>
      </p:sp>
      <p:sp>
        <p:nvSpPr>
          <p:cNvPr id="7"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2362200"/>
            <a:ext cx="5791200" cy="3416320"/>
          </a:xfrm>
          <a:prstGeom prst="rect">
            <a:avLst/>
          </a:prstGeom>
        </p:spPr>
        <p:txBody>
          <a:bodyPr wrap="square">
            <a:spAutoFit/>
          </a:bodyPr>
          <a:lstStyle/>
          <a:p>
            <a:pPr marL="285750" indent="-285750">
              <a:buFont typeface="Arial"/>
              <a:buChar char="•"/>
            </a:pPr>
            <a:r>
              <a:rPr lang="en-US" sz="2400" dirty="0">
                <a:latin typeface="Arial Narrow"/>
                <a:cs typeface="Arial Narrow"/>
              </a:rPr>
              <a:t>Twelve hours of face-to-face training that follows adult learning theory</a:t>
            </a:r>
          </a:p>
          <a:p>
            <a:pPr marL="285750" indent="-285750">
              <a:buFont typeface="Arial"/>
              <a:buChar char="•"/>
            </a:pPr>
            <a:r>
              <a:rPr lang="en-US" sz="2400" dirty="0">
                <a:latin typeface="Arial Narrow"/>
                <a:cs typeface="Arial Narrow"/>
              </a:rPr>
              <a:t>IRIS Module, </a:t>
            </a:r>
            <a:r>
              <a:rPr lang="en-US" sz="2400" i="1" dirty="0">
                <a:latin typeface="Arial Narrow"/>
                <a:cs typeface="Arial Narrow"/>
              </a:rPr>
              <a:t>Classroom Management (Part 1)   </a:t>
            </a:r>
          </a:p>
          <a:p>
            <a:pPr marL="285750" indent="-285750">
              <a:buFont typeface="Arial"/>
              <a:buChar char="•"/>
            </a:pPr>
            <a:r>
              <a:rPr lang="en-US" sz="2400" dirty="0">
                <a:latin typeface="Arial Narrow"/>
                <a:cs typeface="Arial Narrow"/>
              </a:rPr>
              <a:t>Application of new knowledge and skills  </a:t>
            </a:r>
          </a:p>
          <a:p>
            <a:pPr marL="285750" indent="-285750">
              <a:buFont typeface="Arial"/>
              <a:buChar char="•"/>
            </a:pPr>
            <a:r>
              <a:rPr lang="en-US" sz="2400" dirty="0">
                <a:latin typeface="Arial Narrow"/>
                <a:cs typeface="Arial Narrow"/>
              </a:rPr>
              <a:t>Guided discussion for deeper learning</a:t>
            </a:r>
          </a:p>
          <a:p>
            <a:pPr marL="285750" indent="-285750">
              <a:buFont typeface="Arial"/>
              <a:buChar char="•"/>
            </a:pPr>
            <a:r>
              <a:rPr lang="en-US" sz="2400" dirty="0">
                <a:latin typeface="Arial Narrow"/>
                <a:cs typeface="Arial Narrow"/>
              </a:rPr>
              <a:t>Peer-to-peer consultation and feedback</a:t>
            </a:r>
          </a:p>
          <a:p>
            <a:pPr marL="285750" indent="-285750">
              <a:buFont typeface="Arial"/>
              <a:buChar char="•"/>
            </a:pPr>
            <a:r>
              <a:rPr lang="en-US" sz="2400" dirty="0">
                <a:latin typeface="Arial Narrow"/>
                <a:cs typeface="Arial Narrow"/>
              </a:rPr>
              <a:t>Development of a comprehensive classroom behavior management plan collaboratively with peers</a:t>
            </a:r>
          </a:p>
        </p:txBody>
      </p:sp>
      <p:sp>
        <p:nvSpPr>
          <p:cNvPr id="8" name="Subtitle 2"/>
          <p:cNvSpPr txBox="1">
            <a:spLocks/>
          </p:cNvSpPr>
          <p:nvPr/>
        </p:nvSpPr>
        <p:spPr>
          <a:xfrm>
            <a:off x="5791200" y="304800"/>
            <a:ext cx="1828800" cy="533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PD Activities</a:t>
            </a:r>
          </a:p>
        </p:txBody>
      </p:sp>
      <p:sp>
        <p:nvSpPr>
          <p:cNvPr id="9" name="TextBox 8"/>
          <p:cNvSpPr txBox="1"/>
          <p:nvPr/>
        </p:nvSpPr>
        <p:spPr>
          <a:xfrm>
            <a:off x="152400" y="1676400"/>
            <a:ext cx="8382000" cy="523220"/>
          </a:xfrm>
          <a:prstGeom prst="rect">
            <a:avLst/>
          </a:prstGeom>
          <a:noFill/>
        </p:spPr>
        <p:txBody>
          <a:bodyPr wrap="square" rtlCol="0">
            <a:spAutoFit/>
          </a:bodyPr>
          <a:lstStyle/>
          <a:p>
            <a:r>
              <a:rPr lang="en-US" sz="2800" dirty="0">
                <a:latin typeface="Arial Narrow"/>
                <a:cs typeface="Arial Narrow"/>
              </a:rPr>
              <a:t> During this PD activity series, you will engage in:  </a:t>
            </a:r>
          </a:p>
        </p:txBody>
      </p:sp>
      <p:pic>
        <p:nvPicPr>
          <p:cNvPr id="2" name="Picture 1" descr="191824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14600"/>
            <a:ext cx="1976247" cy="2971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Slide Number Placeholder 4"/>
          <p:cNvSpPr>
            <a:spLocks noGrp="1"/>
          </p:cNvSpPr>
          <p:nvPr>
            <p:ph type="sldNum" sz="quarter" idx="12"/>
          </p:nvPr>
        </p:nvSpPr>
        <p:spPr/>
        <p:txBody>
          <a:bodyPr/>
          <a:lstStyle/>
          <a:p>
            <a:fld id="{5D49C583-93D1-E54A-AD29-CDC0CEC6E05C}" type="slidenum">
              <a:rPr lang="en-US" smtClean="0">
                <a:solidFill>
                  <a:prstClr val="black">
                    <a:tint val="75000"/>
                  </a:prstClr>
                </a:solidFill>
              </a:rPr>
              <a:pPr/>
              <a:t>20</a:t>
            </a:fld>
            <a:endParaRPr lang="en-US" dirty="0">
              <a:solidFill>
                <a:prstClr val="black">
                  <a:tint val="75000"/>
                </a:prstClr>
              </a:solidFill>
            </a:endParaRPr>
          </a:p>
        </p:txBody>
      </p:sp>
      <p:sp>
        <p:nvSpPr>
          <p:cNvPr id="11" name="Content Placeholder 10"/>
          <p:cNvSpPr>
            <a:spLocks noGrp="1"/>
          </p:cNvSpPr>
          <p:nvPr>
            <p:ph idx="1"/>
          </p:nvPr>
        </p:nvSpPr>
        <p:spPr>
          <a:xfrm>
            <a:off x="457200" y="1752601"/>
            <a:ext cx="3657600" cy="11430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4920261" y="315132"/>
            <a:ext cx="326587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3" name="Picture 2">
            <a:extLst>
              <a:ext uri="{FF2B5EF4-FFF2-40B4-BE49-F238E27FC236}">
                <a16:creationId xmlns:a16="http://schemas.microsoft.com/office/drawing/2014/main" xmlns="" id="{A4FC8444-6BA8-C540-9A12-1870DEB5B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121" y="1600200"/>
            <a:ext cx="3636157" cy="4704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516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800600" cy="1752600"/>
          </a:xfrm>
        </p:spPr>
        <p:txBody>
          <a:bodyPr>
            <a:normAutofit/>
          </a:bodyPr>
          <a:lstStyle/>
          <a:p>
            <a:pPr marL="0" algn="l">
              <a:buNone/>
            </a:pPr>
            <a:r>
              <a:rPr lang="en-US" sz="2800" dirty="0">
                <a:solidFill>
                  <a:srgbClr val="000000"/>
                </a:solidFill>
              </a:rPr>
              <a:t>Ms. </a:t>
            </a:r>
            <a:r>
              <a:rPr lang="en-US" sz="2800" dirty="0" err="1">
                <a:solidFill>
                  <a:srgbClr val="000000"/>
                </a:solidFill>
              </a:rPr>
              <a:t>Rollison</a:t>
            </a:r>
            <a:r>
              <a:rPr lang="en-US" sz="2800" dirty="0">
                <a:solidFill>
                  <a:srgbClr val="000000"/>
                </a:solidFill>
              </a:rPr>
              <a:t> identifies the attributes of an effective behavior management system.</a:t>
            </a:r>
          </a:p>
        </p:txBody>
      </p:sp>
      <p:sp>
        <p:nvSpPr>
          <p:cNvPr id="5"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pic>
        <p:nvPicPr>
          <p:cNvPr id="6" name="Picture 5" descr="FBA challeng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905000"/>
            <a:ext cx="2999317" cy="22215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610600" cy="990600"/>
          </a:xfrm>
        </p:spPr>
        <p:txBody>
          <a:bodyPr>
            <a:normAutofit lnSpcReduction="10000"/>
          </a:bodyPr>
          <a:lstStyle/>
          <a:p>
            <a:pPr algn="l">
              <a:buNone/>
            </a:pPr>
            <a:r>
              <a:rPr lang="en-US" sz="3000" dirty="0">
                <a:solidFill>
                  <a:srgbClr val="000000"/>
                </a:solidFill>
              </a:rPr>
              <a:t>Six Key Principles for a Comprehensive Behavior Management Plan</a:t>
            </a:r>
          </a:p>
        </p:txBody>
      </p:sp>
      <p:pic>
        <p:nvPicPr>
          <p:cNvPr id="6" name="Picture 5" descr="5-Rollisonkidbuddi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935638"/>
            <a:ext cx="2895600" cy="2175495"/>
          </a:xfrm>
          <a:prstGeom prst="rect">
            <a:avLst/>
          </a:prstGeom>
        </p:spPr>
      </p:pic>
      <p:sp>
        <p:nvSpPr>
          <p:cNvPr id="2" name="TextBox 1">
            <a:extLst>
              <a:ext uri="{FF2B5EF4-FFF2-40B4-BE49-F238E27FC236}">
                <a16:creationId xmlns:a16="http://schemas.microsoft.com/office/drawing/2014/main" xmlns="" id="{E7D38C55-23DA-A543-AD1F-4CA5C992AAFD}"/>
              </a:ext>
            </a:extLst>
          </p:cNvPr>
          <p:cNvSpPr txBox="1"/>
          <p:nvPr/>
        </p:nvSpPr>
        <p:spPr>
          <a:xfrm>
            <a:off x="228600" y="2907224"/>
            <a:ext cx="4505657" cy="2308324"/>
          </a:xfrm>
          <a:prstGeom prst="rect">
            <a:avLst/>
          </a:prstGeom>
          <a:noFill/>
        </p:spPr>
        <p:txBody>
          <a:bodyPr wrap="none" rtlCol="0">
            <a:spAutoFit/>
          </a:bodyPr>
          <a:lstStyle/>
          <a:p>
            <a:pPr marL="514350" indent="-514350">
              <a:buFont typeface="+mj-lt"/>
              <a:buAutoNum type="arabicPeriod"/>
            </a:pPr>
            <a:r>
              <a:rPr lang="en-US" sz="2400" dirty="0">
                <a:solidFill>
                  <a:srgbClr val="000000"/>
                </a:solidFill>
                <a:latin typeface="Arial Narrow" panose="020B0604020202020204" pitchFamily="34" charset="0"/>
                <a:cs typeface="Arial Narrow" panose="020B0604020202020204" pitchFamily="34" charset="0"/>
              </a:rPr>
              <a:t>Invest time at the front end </a:t>
            </a:r>
          </a:p>
          <a:p>
            <a:pPr marL="514350" indent="-514350">
              <a:buFont typeface="+mj-lt"/>
              <a:buAutoNum type="arabicPeriod"/>
            </a:pPr>
            <a:r>
              <a:rPr lang="en-US" sz="2400" dirty="0">
                <a:solidFill>
                  <a:srgbClr val="000000"/>
                </a:solidFill>
                <a:latin typeface="Arial Narrow" panose="020B0604020202020204" pitchFamily="34" charset="0"/>
                <a:cs typeface="Arial Narrow" panose="020B0604020202020204" pitchFamily="34" charset="0"/>
              </a:rPr>
              <a:t>Teach well with quality instruction </a:t>
            </a:r>
          </a:p>
          <a:p>
            <a:pPr marL="514350" indent="-514350">
              <a:buFont typeface="+mj-lt"/>
              <a:buAutoNum type="arabicPeriod"/>
            </a:pPr>
            <a:r>
              <a:rPr lang="en-US" sz="2400" dirty="0">
                <a:solidFill>
                  <a:srgbClr val="000000"/>
                </a:solidFill>
                <a:latin typeface="Arial Narrow" panose="020B0604020202020204" pitchFamily="34" charset="0"/>
                <a:cs typeface="Arial Narrow" panose="020B0604020202020204" pitchFamily="34" charset="0"/>
              </a:rPr>
              <a:t>Focus on positive behaviors </a:t>
            </a:r>
          </a:p>
          <a:p>
            <a:pPr marL="514350" indent="-514350">
              <a:buFont typeface="+mj-lt"/>
              <a:buAutoNum type="arabicPeriod"/>
            </a:pPr>
            <a:r>
              <a:rPr lang="en-US" sz="2400" dirty="0">
                <a:solidFill>
                  <a:srgbClr val="000000"/>
                </a:solidFill>
                <a:latin typeface="Arial Narrow" panose="020B0604020202020204" pitchFamily="34" charset="0"/>
                <a:cs typeface="Arial Narrow" panose="020B0604020202020204" pitchFamily="34" charset="0"/>
              </a:rPr>
              <a:t>Provide supports </a:t>
            </a:r>
          </a:p>
          <a:p>
            <a:pPr marL="514350" indent="-514350">
              <a:buFont typeface="+mj-lt"/>
              <a:buAutoNum type="arabicPeriod"/>
            </a:pPr>
            <a:r>
              <a:rPr lang="en-US" sz="2400" dirty="0">
                <a:solidFill>
                  <a:srgbClr val="000000"/>
                </a:solidFill>
                <a:latin typeface="Arial Narrow" panose="020B0604020202020204" pitchFamily="34" charset="0"/>
                <a:cs typeface="Arial Narrow" panose="020B0604020202020204" pitchFamily="34" charset="0"/>
              </a:rPr>
              <a:t>Be educative, not vindictive </a:t>
            </a:r>
          </a:p>
          <a:p>
            <a:pPr marL="514350" indent="-514350">
              <a:buFont typeface="+mj-lt"/>
              <a:buAutoNum type="arabicPeriod"/>
            </a:pPr>
            <a:r>
              <a:rPr lang="en-US" sz="2400" dirty="0">
                <a:solidFill>
                  <a:srgbClr val="000000"/>
                </a:solidFill>
                <a:latin typeface="Arial Narrow" panose="020B0604020202020204" pitchFamily="34" charset="0"/>
                <a:cs typeface="Arial Narrow" panose="020B0604020202020204" pitchFamily="34" charset="0"/>
              </a:rPr>
              <a:t>Be persistent and consistent </a:t>
            </a:r>
          </a:p>
        </p:txBody>
      </p:sp>
      <p:sp>
        <p:nvSpPr>
          <p:cNvPr id="9"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8382000" cy="1143000"/>
          </a:xfrm>
        </p:spPr>
        <p:txBody>
          <a:bodyPr>
            <a:normAutofit/>
          </a:bodyPr>
          <a:lstStyle/>
          <a:p>
            <a:pPr algn="l"/>
            <a:r>
              <a:rPr lang="en-US" sz="3000" dirty="0">
                <a:solidFill>
                  <a:srgbClr val="000000"/>
                </a:solidFill>
              </a:rPr>
              <a:t>How does a comprehensive behavior management plan fit with positive behavior intervention and supports (PBIS)?  </a:t>
            </a:r>
          </a:p>
        </p:txBody>
      </p:sp>
      <p:pic>
        <p:nvPicPr>
          <p:cNvPr id="6" name="Picture 5">
            <a:extLst>
              <a:ext uri="{FF2B5EF4-FFF2-40B4-BE49-F238E27FC236}">
                <a16:creationId xmlns:a16="http://schemas.microsoft.com/office/drawing/2014/main" xmlns="" id="{1BF5BB42-660E-C54D-9A75-3A3065B44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971800"/>
            <a:ext cx="3657600" cy="3657600"/>
          </a:xfrm>
          <a:prstGeom prst="rect">
            <a:avLst/>
          </a:prstGeom>
        </p:spPr>
      </p:pic>
      <p:sp>
        <p:nvSpPr>
          <p:cNvPr id="7" name="TextBox 6">
            <a:extLst>
              <a:ext uri="{FF2B5EF4-FFF2-40B4-BE49-F238E27FC236}">
                <a16:creationId xmlns:a16="http://schemas.microsoft.com/office/drawing/2014/main" xmlns="" id="{44D0BC2F-D5BF-354A-9AB6-70DD5678365B}"/>
              </a:ext>
            </a:extLst>
          </p:cNvPr>
          <p:cNvSpPr txBox="1"/>
          <p:nvPr/>
        </p:nvSpPr>
        <p:spPr>
          <a:xfrm>
            <a:off x="228600" y="2895600"/>
            <a:ext cx="6271717" cy="2308324"/>
          </a:xfrm>
          <a:prstGeom prst="rect">
            <a:avLst/>
          </a:prstGeom>
          <a:noFill/>
        </p:spPr>
        <p:txBody>
          <a:bodyPr wrap="none" rtlCol="0">
            <a:spAutoFit/>
          </a:bodyPr>
          <a:lstStyle/>
          <a:p>
            <a:r>
              <a:rPr lang="en-US" sz="2400" dirty="0">
                <a:solidFill>
                  <a:srgbClr val="000000"/>
                </a:solidFill>
                <a:latin typeface="Arial Narrow" panose="020B0604020202020204" pitchFamily="34" charset="0"/>
                <a:cs typeface="Arial Narrow" panose="020B0604020202020204" pitchFamily="34" charset="0"/>
              </a:rPr>
              <a:t>Define these terms in your Participants’ Guided Notes:</a:t>
            </a:r>
          </a:p>
          <a:p>
            <a:endParaRPr lang="en-US" sz="2400" dirty="0">
              <a:solidFill>
                <a:srgbClr val="000000"/>
              </a:solidFill>
              <a:latin typeface="Arial Narrow" panose="020B0604020202020204" pitchFamily="34" charset="0"/>
              <a:cs typeface="Arial Narrow" panose="020B0604020202020204" pitchFamily="34" charset="0"/>
            </a:endParaRP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PBIS</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Tertiary intervention</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Secondary intervention</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Primary intervention</a:t>
            </a:r>
            <a:endParaRPr lang="en-US" sz="2400" dirty="0">
              <a:latin typeface="Arial Narrow" panose="020B0604020202020204" pitchFamily="34" charset="0"/>
              <a:cs typeface="Arial Narrow" panose="020B0604020202020204" pitchFamily="34" charset="0"/>
            </a:endParaRPr>
          </a:p>
        </p:txBody>
      </p:sp>
      <p:sp>
        <p:nvSpPr>
          <p:cNvPr id="9"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73803" y="2895600"/>
            <a:ext cx="5791200" cy="2133600"/>
          </a:xfrm>
        </p:spPr>
        <p:txBody>
          <a:bodyPr>
            <a:normAutofit/>
          </a:bodyPr>
          <a:lstStyle/>
          <a:p>
            <a:pPr marL="342900" indent="-342900" algn="l">
              <a:spcBef>
                <a:spcPts val="0"/>
              </a:spcBef>
              <a:buFont typeface="Arial"/>
              <a:buChar char="•"/>
            </a:pPr>
            <a:r>
              <a:rPr lang="en-US" sz="2400" dirty="0">
                <a:solidFill>
                  <a:schemeClr val="tx1"/>
                </a:solidFill>
              </a:rPr>
              <a:t>How does a comprehensive behavior management plan fit with a school-wide PBIS initiative? </a:t>
            </a:r>
          </a:p>
          <a:p>
            <a:pPr marL="342900" indent="-342900" algn="l">
              <a:spcBef>
                <a:spcPts val="0"/>
              </a:spcBef>
              <a:buFont typeface="Arial"/>
              <a:buChar char="•"/>
            </a:pPr>
            <a:r>
              <a:rPr lang="en-US" sz="2400" dirty="0">
                <a:solidFill>
                  <a:schemeClr val="tx1"/>
                </a:solidFill>
              </a:rPr>
              <a:t>Does your school currently have any of these supports? If so, which ones? </a:t>
            </a:r>
          </a:p>
        </p:txBody>
      </p:sp>
      <p:pic>
        <p:nvPicPr>
          <p:cNvPr id="6" name="Picture 5" descr="rosenberg_mike_2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957" y="2971800"/>
            <a:ext cx="1972643" cy="2801652"/>
          </a:xfrm>
          <a:prstGeom prst="rect">
            <a:avLst/>
          </a:prstGeom>
        </p:spPr>
      </p:pic>
      <p:sp>
        <p:nvSpPr>
          <p:cNvPr id="2" name="TextBox 1">
            <a:extLst>
              <a:ext uri="{FF2B5EF4-FFF2-40B4-BE49-F238E27FC236}">
                <a16:creationId xmlns:a16="http://schemas.microsoft.com/office/drawing/2014/main" xmlns="" id="{46F89F8C-A3B9-1049-8984-80B5A4103514}"/>
              </a:ext>
            </a:extLst>
          </p:cNvPr>
          <p:cNvSpPr txBox="1"/>
          <p:nvPr/>
        </p:nvSpPr>
        <p:spPr>
          <a:xfrm>
            <a:off x="259596" y="1683603"/>
            <a:ext cx="819860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After listening to Dr. Michael Rosenberg, reflect and respond to the questions:</a:t>
            </a:r>
          </a:p>
        </p:txBody>
      </p:sp>
      <p:sp>
        <p:nvSpPr>
          <p:cNvPr id="8"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114800" cy="3124200"/>
          </a:xfrm>
        </p:spPr>
        <p:txBody>
          <a:bodyPr>
            <a:normAutofit/>
          </a:bodyPr>
          <a:lstStyle/>
          <a:p>
            <a:pPr marL="0" algn="l">
              <a:buNone/>
            </a:pPr>
            <a:r>
              <a:rPr lang="en-US" sz="2800" dirty="0">
                <a:solidFill>
                  <a:srgbClr val="000000"/>
                </a:solidFill>
              </a:rPr>
              <a:t>Ms. Rollison is following the first key principle of behavior management—</a:t>
            </a:r>
            <a:r>
              <a:rPr lang="en-US" sz="2800" i="1" dirty="0">
                <a:solidFill>
                  <a:srgbClr val="000000"/>
                </a:solidFill>
              </a:rPr>
              <a:t>invest time at the front end</a:t>
            </a:r>
            <a:r>
              <a:rPr lang="en-US" sz="2800" dirty="0">
                <a:solidFill>
                  <a:srgbClr val="000000"/>
                </a:solidFill>
              </a:rPr>
              <a:t>. </a:t>
            </a:r>
          </a:p>
        </p:txBody>
      </p:sp>
      <p:sp>
        <p:nvSpPr>
          <p:cNvPr id="5"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pic>
        <p:nvPicPr>
          <p:cNvPr id="4" name="Picture 3" descr="rollison ipad ru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057400"/>
            <a:ext cx="3163997" cy="214111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382000" cy="1447800"/>
          </a:xfrm>
        </p:spPr>
        <p:txBody>
          <a:bodyPr>
            <a:normAutofit/>
          </a:bodyPr>
          <a:lstStyle/>
          <a:p>
            <a:pPr algn="l"/>
            <a:r>
              <a:rPr lang="en-US" sz="2800" dirty="0">
                <a:solidFill>
                  <a:srgbClr val="000000"/>
                </a:solidFill>
              </a:rPr>
              <a:t>Teachers should invest time in thinking about how they expect students to behave. Write the key features of each of the five components of a comprehensive behavior management plan:</a:t>
            </a:r>
          </a:p>
        </p:txBody>
      </p:sp>
      <p:pic>
        <p:nvPicPr>
          <p:cNvPr id="6" name="Picture 5" descr="B_0006_0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505200"/>
            <a:ext cx="3048000" cy="2286000"/>
          </a:xfrm>
          <a:prstGeom prst="rect">
            <a:avLst/>
          </a:prstGeom>
        </p:spPr>
      </p:pic>
      <p:sp>
        <p:nvSpPr>
          <p:cNvPr id="2" name="TextBox 1">
            <a:extLst>
              <a:ext uri="{FF2B5EF4-FFF2-40B4-BE49-F238E27FC236}">
                <a16:creationId xmlns:a16="http://schemas.microsoft.com/office/drawing/2014/main" xmlns="" id="{6A810F1F-70E4-A947-85C6-F98D4FE70E93}"/>
              </a:ext>
            </a:extLst>
          </p:cNvPr>
          <p:cNvSpPr txBox="1"/>
          <p:nvPr/>
        </p:nvSpPr>
        <p:spPr>
          <a:xfrm>
            <a:off x="228600" y="3429000"/>
            <a:ext cx="3251788" cy="1938992"/>
          </a:xfrm>
          <a:prstGeom prst="rect">
            <a:avLst/>
          </a:prstGeom>
          <a:noFill/>
        </p:spPr>
        <p:txBody>
          <a:bodyPr wrap="none" rtlCol="0">
            <a:spAutoFit/>
          </a:bodyPr>
          <a:lstStyle/>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A statement of purpose</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Rules</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Procedures</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Consequences</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An action plan </a:t>
            </a:r>
          </a:p>
        </p:txBody>
      </p:sp>
      <p:sp>
        <p:nvSpPr>
          <p:cNvPr id="7"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46260"/>
            <a:ext cx="5867400" cy="3733800"/>
          </a:xfrm>
        </p:spPr>
        <p:txBody>
          <a:bodyPr>
            <a:normAutofit fontScale="92500" lnSpcReduction="10000"/>
          </a:bodyPr>
          <a:lstStyle/>
          <a:p>
            <a:pPr algn="l">
              <a:buNone/>
            </a:pPr>
            <a:r>
              <a:rPr lang="en-US" sz="3000" dirty="0">
                <a:solidFill>
                  <a:srgbClr val="000000"/>
                </a:solidFill>
              </a:rPr>
              <a:t>Evidence-based practices:</a:t>
            </a:r>
          </a:p>
          <a:p>
            <a:pPr algn="l">
              <a:buNone/>
            </a:pPr>
            <a:endParaRPr lang="en-US" sz="1700" dirty="0">
              <a:solidFill>
                <a:srgbClr val="000000"/>
              </a:solidFill>
            </a:endParaRPr>
          </a:p>
          <a:p>
            <a:pPr marL="457200" indent="-457200" algn="l">
              <a:buFont typeface="Arial"/>
              <a:buChar char="•"/>
            </a:pPr>
            <a:r>
              <a:rPr lang="en-US" sz="2600" dirty="0">
                <a:solidFill>
                  <a:srgbClr val="000000"/>
                </a:solidFill>
              </a:rPr>
              <a:t>Maximize structure</a:t>
            </a:r>
          </a:p>
          <a:p>
            <a:pPr marL="457200" indent="-457200" algn="l">
              <a:buFont typeface="Arial"/>
              <a:buChar char="•"/>
            </a:pPr>
            <a:r>
              <a:rPr lang="en-US" sz="2600" dirty="0">
                <a:solidFill>
                  <a:srgbClr val="000000"/>
                </a:solidFill>
              </a:rPr>
              <a:t>Establish and teach rules</a:t>
            </a:r>
          </a:p>
          <a:p>
            <a:pPr marL="457200" indent="-457200" algn="l">
              <a:buFont typeface="Arial"/>
              <a:buChar char="•"/>
            </a:pPr>
            <a:r>
              <a:rPr lang="en-US" sz="2600" dirty="0">
                <a:solidFill>
                  <a:srgbClr val="000000"/>
                </a:solidFill>
              </a:rPr>
              <a:t>Actively engage students during instruction </a:t>
            </a:r>
          </a:p>
          <a:p>
            <a:pPr marL="457200" indent="-457200" algn="l">
              <a:buFont typeface="Arial"/>
              <a:buChar char="•"/>
            </a:pPr>
            <a:r>
              <a:rPr lang="en-US" sz="2600" dirty="0">
                <a:solidFill>
                  <a:srgbClr val="000000"/>
                </a:solidFill>
              </a:rPr>
              <a:t>Use a variety of strategies to respond to appropriate behaviors </a:t>
            </a:r>
          </a:p>
          <a:p>
            <a:pPr marL="457200" indent="-457200" algn="l">
              <a:buFont typeface="Arial"/>
              <a:buChar char="•"/>
            </a:pPr>
            <a:r>
              <a:rPr lang="en-US" sz="2600" dirty="0">
                <a:solidFill>
                  <a:srgbClr val="000000"/>
                </a:solidFill>
              </a:rPr>
              <a:t>Use a variety of strategies to respond to inappropriate behaviors </a:t>
            </a:r>
          </a:p>
          <a:p>
            <a:pPr>
              <a:buNone/>
            </a:pPr>
            <a:endParaRPr lang="en-US" dirty="0"/>
          </a:p>
          <a:p>
            <a:endParaRPr lang="en-US" dirty="0"/>
          </a:p>
        </p:txBody>
      </p:sp>
      <p:sp>
        <p:nvSpPr>
          <p:cNvPr id="4" name="TextBox 3"/>
          <p:cNvSpPr txBox="1"/>
          <p:nvPr/>
        </p:nvSpPr>
        <p:spPr>
          <a:xfrm>
            <a:off x="6248400" y="1905000"/>
            <a:ext cx="2590800"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ea typeface="Arial Narrow" charset="0"/>
                <a:cs typeface="Arial Narrow" charset="0"/>
              </a:rPr>
              <a:t>Discuss and share your practice with a colleague (give one) and then listen to the colleague share and discuss his or her practice with you (get one).</a:t>
            </a:r>
          </a:p>
        </p:txBody>
      </p:sp>
      <p:sp>
        <p:nvSpPr>
          <p:cNvPr id="7"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8382000" cy="1447800"/>
          </a:xfrm>
        </p:spPr>
        <p:txBody>
          <a:bodyPr>
            <a:normAutofit/>
          </a:bodyPr>
          <a:lstStyle/>
          <a:p>
            <a:pPr marL="0" algn="l">
              <a:buNone/>
            </a:pPr>
            <a:r>
              <a:rPr lang="en-US" sz="2800" dirty="0">
                <a:solidFill>
                  <a:srgbClr val="000000"/>
                </a:solidFill>
              </a:rPr>
              <a:t>After listening to Dr. Deborah </a:t>
            </a:r>
            <a:r>
              <a:rPr lang="en-US" sz="2800" dirty="0" err="1">
                <a:solidFill>
                  <a:srgbClr val="000000"/>
                </a:solidFill>
              </a:rPr>
              <a:t>Voltz</a:t>
            </a:r>
            <a:r>
              <a:rPr lang="en-US" sz="2800" dirty="0">
                <a:solidFill>
                  <a:srgbClr val="000000"/>
                </a:solidFill>
              </a:rPr>
              <a:t>, discuss the following questions with your partner: </a:t>
            </a:r>
          </a:p>
        </p:txBody>
      </p:sp>
      <p:pic>
        <p:nvPicPr>
          <p:cNvPr id="7" name="Picture 6" descr="Debbie Voltz DSC00107.JPG"/>
          <p:cNvPicPr>
            <a:picLocks noChangeAspect="1"/>
          </p:cNvPicPr>
          <p:nvPr/>
        </p:nvPicPr>
        <p:blipFill rotWithShape="1">
          <a:blip r:embed="rId3" cstate="print">
            <a:extLst>
              <a:ext uri="{28A0092B-C50C-407E-A947-70E740481C1C}">
                <a14:useLocalDpi xmlns:a14="http://schemas.microsoft.com/office/drawing/2010/main" val="0"/>
              </a:ext>
            </a:extLst>
          </a:blip>
          <a:srcRect l="18519" r="5864"/>
          <a:stretch/>
        </p:blipFill>
        <p:spPr>
          <a:xfrm>
            <a:off x="6324600" y="3048000"/>
            <a:ext cx="2074333" cy="2057400"/>
          </a:xfrm>
          <a:prstGeom prst="rect">
            <a:avLst/>
          </a:prstGeom>
        </p:spPr>
      </p:pic>
      <p:sp>
        <p:nvSpPr>
          <p:cNvPr id="2" name="TextBox 1">
            <a:extLst>
              <a:ext uri="{FF2B5EF4-FFF2-40B4-BE49-F238E27FC236}">
                <a16:creationId xmlns:a16="http://schemas.microsoft.com/office/drawing/2014/main" xmlns="" id="{EF097609-A3B3-7F4E-8A44-1F5062E52A5C}"/>
              </a:ext>
            </a:extLst>
          </p:cNvPr>
          <p:cNvSpPr txBox="1"/>
          <p:nvPr/>
        </p:nvSpPr>
        <p:spPr>
          <a:xfrm>
            <a:off x="207936" y="2971800"/>
            <a:ext cx="5659464" cy="1846659"/>
          </a:xfrm>
          <a:prstGeom prst="rect">
            <a:avLst/>
          </a:prstGeom>
          <a:noFill/>
        </p:spPr>
        <p:txBody>
          <a:bodyPr wrap="square" rtlCol="0">
            <a:spAutoFit/>
          </a:bodyPr>
          <a:lstStyle/>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How do we lose students’ confidence when we inconsistently enforce behavioral expectations? </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Why?</a:t>
            </a:r>
          </a:p>
          <a:p>
            <a:endParaRPr lang="en-US" dirty="0"/>
          </a:p>
        </p:txBody>
      </p:sp>
      <p:sp>
        <p:nvSpPr>
          <p:cNvPr id="8"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791200" cy="3200400"/>
          </a:xfrm>
        </p:spPr>
        <p:txBody>
          <a:bodyPr>
            <a:normAutofit/>
          </a:bodyPr>
          <a:lstStyle/>
          <a:p>
            <a:pPr marL="0" algn="l">
              <a:buNone/>
            </a:pPr>
            <a:r>
              <a:rPr lang="en-US" sz="2800" dirty="0">
                <a:solidFill>
                  <a:srgbClr val="000000"/>
                </a:solidFill>
              </a:rPr>
              <a:t>Ms. </a:t>
            </a:r>
            <a:r>
              <a:rPr lang="en-US" sz="2800" dirty="0" err="1">
                <a:solidFill>
                  <a:srgbClr val="000000"/>
                </a:solidFill>
              </a:rPr>
              <a:t>Rollison</a:t>
            </a:r>
            <a:r>
              <a:rPr lang="en-US" sz="2800" dirty="0">
                <a:solidFill>
                  <a:srgbClr val="000000"/>
                </a:solidFill>
              </a:rPr>
              <a:t> learns that she must start with a </a:t>
            </a:r>
            <a:r>
              <a:rPr lang="en-US" sz="2800" i="1" dirty="0">
                <a:solidFill>
                  <a:srgbClr val="000000"/>
                </a:solidFill>
              </a:rPr>
              <a:t>statement of purpose</a:t>
            </a:r>
            <a:r>
              <a:rPr lang="en-US" sz="2800" dirty="0">
                <a:solidFill>
                  <a:srgbClr val="000000"/>
                </a:solidFill>
              </a:rPr>
              <a:t>—a brief, positive statement that conveys to parents and students the reasons why various aspects of the management plan are necessary. </a:t>
            </a:r>
          </a:p>
        </p:txBody>
      </p:sp>
      <p:sp>
        <p:nvSpPr>
          <p:cNvPr id="5"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pic>
        <p:nvPicPr>
          <p:cNvPr id="6" name="Picture 5"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81200"/>
            <a:ext cx="1765300" cy="2222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229892"/>
            <a:ext cx="1600200" cy="533400"/>
          </a:xfrm>
        </p:spPr>
        <p:txBody>
          <a:bodyPr>
            <a:noAutofit/>
          </a:bodyPr>
          <a:lstStyle/>
          <a:p>
            <a:r>
              <a:rPr lang="en-US" sz="2400" dirty="0"/>
              <a:t>Objectives</a:t>
            </a:r>
          </a:p>
        </p:txBody>
      </p:sp>
      <p:sp>
        <p:nvSpPr>
          <p:cNvPr id="3" name="Content Placeholder 2"/>
          <p:cNvSpPr>
            <a:spLocks noGrp="1"/>
          </p:cNvSpPr>
          <p:nvPr>
            <p:ph type="subTitle" idx="1"/>
          </p:nvPr>
        </p:nvSpPr>
        <p:spPr>
          <a:xfrm>
            <a:off x="228600" y="2362200"/>
            <a:ext cx="8229600" cy="3352800"/>
          </a:xfrm>
        </p:spPr>
        <p:txBody>
          <a:bodyPr>
            <a:noAutofit/>
          </a:bodyPr>
          <a:lstStyle/>
          <a:p>
            <a:pPr marL="457200" indent="-457200" algn="l">
              <a:buFont typeface="Arial"/>
              <a:buChar char="•"/>
            </a:pPr>
            <a:r>
              <a:rPr lang="en-US" sz="2400" dirty="0">
                <a:solidFill>
                  <a:schemeClr val="tx1"/>
                </a:solidFill>
              </a:rPr>
              <a:t>Demonstrate knowledge of the core elements of an effective comprehensive behavior management plan</a:t>
            </a:r>
          </a:p>
          <a:p>
            <a:pPr marL="457200" indent="-457200" algn="l">
              <a:buFont typeface="Arial"/>
              <a:buChar char="•"/>
            </a:pPr>
            <a:r>
              <a:rPr lang="en-US" sz="2400" dirty="0">
                <a:solidFill>
                  <a:schemeClr val="tx1"/>
                </a:solidFill>
              </a:rPr>
              <a:t>Use these core components to develop a comprehensive behavior management plan</a:t>
            </a:r>
          </a:p>
          <a:p>
            <a:pPr marL="457200" indent="-457200" algn="l">
              <a:buFont typeface="Arial"/>
              <a:buChar char="•"/>
            </a:pPr>
            <a:r>
              <a:rPr lang="en-US" sz="2400" dirty="0">
                <a:solidFill>
                  <a:schemeClr val="tx1"/>
                </a:solidFill>
              </a:rPr>
              <a:t>Develop a grade-level or content-area plan</a:t>
            </a:r>
          </a:p>
          <a:p>
            <a:pPr marL="457200" indent="-457200" algn="l">
              <a:buFont typeface="Arial"/>
              <a:buChar char="•"/>
            </a:pPr>
            <a:r>
              <a:rPr lang="en-US" sz="2400" dirty="0">
                <a:solidFill>
                  <a:schemeClr val="tx1"/>
                </a:solidFill>
              </a:rPr>
              <a:t>Develop, discuss, and receive feedback on elements of the plan</a:t>
            </a:r>
          </a:p>
          <a:p>
            <a:pPr marL="457200" indent="-457200" algn="l">
              <a:buFont typeface="Arial"/>
              <a:buChar char="•"/>
            </a:pPr>
            <a:r>
              <a:rPr lang="en-US" sz="2400" dirty="0">
                <a:solidFill>
                  <a:schemeClr val="tx1"/>
                </a:solidFill>
              </a:rPr>
              <a:t>Participate in instruction that is focused on adult learning theory</a:t>
            </a:r>
            <a:endParaRPr lang="en-US" sz="2400" dirty="0"/>
          </a:p>
        </p:txBody>
      </p:sp>
      <p:sp>
        <p:nvSpPr>
          <p:cNvPr id="7" name="TextBox 6"/>
          <p:cNvSpPr txBox="1"/>
          <p:nvPr/>
        </p:nvSpPr>
        <p:spPr>
          <a:xfrm>
            <a:off x="228600" y="1676400"/>
            <a:ext cx="8763000" cy="523220"/>
          </a:xfrm>
          <a:prstGeom prst="rect">
            <a:avLst/>
          </a:prstGeom>
          <a:noFill/>
        </p:spPr>
        <p:txBody>
          <a:bodyPr wrap="square" rtlCol="0">
            <a:spAutoFit/>
          </a:bodyPr>
          <a:lstStyle/>
          <a:p>
            <a:r>
              <a:rPr lang="en-US" sz="2800" dirty="0">
                <a:latin typeface="Arial Narrow"/>
                <a:cs typeface="Arial Narrow"/>
              </a:rPr>
              <a:t>After completing this PD activity series, you will be able 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6400800" cy="3124200"/>
          </a:xfrm>
        </p:spPr>
        <p:txBody>
          <a:bodyPr>
            <a:normAutofit/>
          </a:bodyPr>
          <a:lstStyle/>
          <a:p>
            <a:pPr algn="l">
              <a:buNone/>
            </a:pPr>
            <a:r>
              <a:rPr lang="en-US" sz="2800" dirty="0">
                <a:solidFill>
                  <a:srgbClr val="000000"/>
                </a:solidFill>
              </a:rPr>
              <a:t>Statement of purpose criteria: </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Focused </a:t>
            </a:r>
          </a:p>
          <a:p>
            <a:pPr marL="457200" indent="-457200" algn="l">
              <a:buFont typeface="Arial"/>
              <a:buChar char="•"/>
            </a:pPr>
            <a:r>
              <a:rPr lang="en-US" sz="2400" dirty="0">
                <a:solidFill>
                  <a:srgbClr val="000000"/>
                </a:solidFill>
              </a:rPr>
              <a:t>Direct </a:t>
            </a:r>
          </a:p>
          <a:p>
            <a:pPr marL="457200" indent="-457200" algn="l">
              <a:buFont typeface="Arial"/>
              <a:buChar char="•"/>
            </a:pPr>
            <a:r>
              <a:rPr lang="en-US" sz="2400" dirty="0">
                <a:solidFill>
                  <a:srgbClr val="000000"/>
                </a:solidFill>
              </a:rPr>
              <a:t>Clearly understood </a:t>
            </a:r>
          </a:p>
          <a:p>
            <a:pPr marL="457200" indent="-457200" algn="l">
              <a:buFont typeface="Arial"/>
              <a:buChar char="•"/>
            </a:pPr>
            <a:r>
              <a:rPr lang="en-US" sz="2400" dirty="0">
                <a:solidFill>
                  <a:srgbClr val="000000"/>
                </a:solidFill>
              </a:rPr>
              <a:t>Free of teacher jargon</a:t>
            </a:r>
          </a:p>
        </p:txBody>
      </p:sp>
      <p:sp>
        <p:nvSpPr>
          <p:cNvPr id="8" name="Rectangle 7"/>
          <p:cNvSpPr/>
          <p:nvPr/>
        </p:nvSpPr>
        <p:spPr>
          <a:xfrm>
            <a:off x="228600" y="4913293"/>
            <a:ext cx="8458200" cy="954107"/>
          </a:xfrm>
          <a:prstGeom prst="rect">
            <a:avLst/>
          </a:prstGeom>
        </p:spPr>
        <p:txBody>
          <a:bodyPr wrap="square">
            <a:spAutoFit/>
          </a:bodyPr>
          <a:lstStyle/>
          <a:p>
            <a:r>
              <a:rPr lang="en-US" sz="2800" dirty="0">
                <a:latin typeface="Arial Narrow"/>
                <a:cs typeface="Arial Narrow"/>
              </a:rPr>
              <a:t>Write down the key points for each component of a statement of purpose. </a:t>
            </a:r>
          </a:p>
        </p:txBody>
      </p:sp>
      <p:sp>
        <p:nvSpPr>
          <p:cNvPr id="2" name="TextBox 1"/>
          <p:cNvSpPr txBox="1">
            <a:spLocks/>
          </p:cNvSpPr>
          <p:nvPr/>
        </p:nvSpPr>
        <p:spPr>
          <a:xfrm>
            <a:off x="6012362" y="1876588"/>
            <a:ext cx="2514600" cy="2723823"/>
          </a:xfrm>
          <a:prstGeom prst="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lIns="182880" rIns="182880" rtlCol="0">
            <a:spAutoFit/>
          </a:bodyPr>
          <a:lstStyle/>
          <a:p>
            <a:r>
              <a:rPr lang="en-US" sz="1200" b="1" dirty="0"/>
              <a:t>Sample Statement of Purpose</a:t>
            </a:r>
          </a:p>
          <a:p>
            <a:endParaRPr lang="en-US" sz="1200" b="1" dirty="0"/>
          </a:p>
          <a:p>
            <a:pPr>
              <a:spcBef>
                <a:spcPts val="300"/>
              </a:spcBef>
              <a:spcAft>
                <a:spcPts val="500"/>
              </a:spcAft>
            </a:pPr>
            <a:r>
              <a:rPr lang="en-US" sz="1000" i="1" dirty="0"/>
              <a:t>Our classroom will be a positive, considerate learning environment that fosters academic excellence and respect for others. All students will strive to do their best, both academically and behaviorally, to promote the success of everyone in the classroom.</a:t>
            </a:r>
          </a:p>
          <a:p>
            <a:endParaRPr lang="en-US" i="1" dirty="0"/>
          </a:p>
          <a:p>
            <a:endParaRPr lang="en-US" i="1" dirty="0"/>
          </a:p>
          <a:p>
            <a:endParaRPr lang="en-US" i="1" dirty="0"/>
          </a:p>
          <a:p>
            <a:endParaRPr lang="en-US" dirty="0"/>
          </a:p>
        </p:txBody>
      </p:sp>
      <p:pic>
        <p:nvPicPr>
          <p:cNvPr id="4" name="Picture 3" descr="shutterstock_79587004.eps"/>
          <p:cNvPicPr>
            <a:picLocks noChangeAspect="1"/>
          </p:cNvPicPr>
          <p:nvPr/>
        </p:nvPicPr>
        <p:blipFill rotWithShape="1">
          <a:blip r:embed="rId3">
            <a:extLst>
              <a:ext uri="{28A0092B-C50C-407E-A947-70E740481C1C}">
                <a14:useLocalDpi xmlns:a14="http://schemas.microsoft.com/office/drawing/2010/main" val="0"/>
              </a:ext>
            </a:extLst>
          </a:blip>
          <a:srcRect t="27497"/>
          <a:stretch/>
        </p:blipFill>
        <p:spPr>
          <a:xfrm>
            <a:off x="6248400" y="3742267"/>
            <a:ext cx="2042525" cy="825996"/>
          </a:xfrm>
          <a:prstGeom prst="rect">
            <a:avLst/>
          </a:prstGeom>
        </p:spPr>
      </p:pic>
      <p:sp>
        <p:nvSpPr>
          <p:cNvPr id="7"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86732"/>
            <a:ext cx="8153400" cy="1076816"/>
          </a:xfrm>
        </p:spPr>
        <p:txBody>
          <a:bodyPr>
            <a:normAutofit/>
          </a:bodyPr>
          <a:lstStyle/>
          <a:p>
            <a:pPr marL="0" algn="l">
              <a:buNone/>
            </a:pPr>
            <a:r>
              <a:rPr lang="en-US" sz="2800" dirty="0">
                <a:solidFill>
                  <a:srgbClr val="000000"/>
                </a:solidFill>
              </a:rPr>
              <a:t>After listening to Dr. Michael Rosenberg, reflect and respond to the following question:</a:t>
            </a:r>
          </a:p>
        </p:txBody>
      </p:sp>
      <p:pic>
        <p:nvPicPr>
          <p:cNvPr id="7" name="Picture 6" descr="rosenberg_mike_2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977395"/>
            <a:ext cx="1981200" cy="2813805"/>
          </a:xfrm>
          <a:prstGeom prst="rect">
            <a:avLst/>
          </a:prstGeom>
        </p:spPr>
      </p:pic>
      <p:sp>
        <p:nvSpPr>
          <p:cNvPr id="2" name="TextBox 1">
            <a:extLst>
              <a:ext uri="{FF2B5EF4-FFF2-40B4-BE49-F238E27FC236}">
                <a16:creationId xmlns:a16="http://schemas.microsoft.com/office/drawing/2014/main" xmlns="" id="{9679D5B6-B55C-614F-A88E-96FD7CDD9AA9}"/>
              </a:ext>
            </a:extLst>
          </p:cNvPr>
          <p:cNvSpPr txBox="1"/>
          <p:nvPr/>
        </p:nvSpPr>
        <p:spPr>
          <a:xfrm>
            <a:off x="228601" y="2851662"/>
            <a:ext cx="5791200" cy="1569660"/>
          </a:xfrm>
          <a:prstGeom prst="rect">
            <a:avLst/>
          </a:prstGeom>
          <a:noFill/>
        </p:spPr>
        <p:txBody>
          <a:bodyPr wrap="square" rtlCol="0">
            <a:spAutoFit/>
          </a:bodyPr>
          <a:lstStyle/>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How is the statement of purpose the foundation of the comprehensive behavior management plan?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Share your responses with your partner. </a:t>
            </a:r>
          </a:p>
        </p:txBody>
      </p:sp>
      <p:sp>
        <p:nvSpPr>
          <p:cNvPr id="6"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4876800" cy="4419600"/>
          </a:xfrm>
        </p:spPr>
        <p:txBody>
          <a:bodyPr>
            <a:normAutofit/>
          </a:bodyPr>
          <a:lstStyle/>
          <a:p>
            <a:pPr marL="0" algn="l">
              <a:buNone/>
            </a:pPr>
            <a:r>
              <a:rPr lang="en-US" sz="2800" dirty="0">
                <a:solidFill>
                  <a:srgbClr val="000000"/>
                </a:solidFill>
              </a:rPr>
              <a:t>Activity: Review Ms. </a:t>
            </a:r>
            <a:r>
              <a:rPr lang="en-US" sz="2800" dirty="0" err="1">
                <a:solidFill>
                  <a:srgbClr val="000000"/>
                </a:solidFill>
              </a:rPr>
              <a:t>Rollison’s</a:t>
            </a:r>
            <a:r>
              <a:rPr lang="en-US" sz="2800" dirty="0">
                <a:solidFill>
                  <a:srgbClr val="000000"/>
                </a:solidFill>
              </a:rPr>
              <a:t> statement of purpose.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Complete the activity by clicking a green or red checkmark.  </a:t>
            </a:r>
          </a:p>
          <a:p>
            <a:pPr marL="457200" indent="-457200" algn="l">
              <a:buFont typeface="Arial"/>
              <a:buChar char="•"/>
            </a:pPr>
            <a:r>
              <a:rPr lang="en-US" sz="2400" dirty="0">
                <a:solidFill>
                  <a:srgbClr val="000000"/>
                </a:solidFill>
              </a:rPr>
              <a:t>Work together to rewrite Ms. </a:t>
            </a:r>
            <a:r>
              <a:rPr lang="en-US" sz="2400" dirty="0" err="1">
                <a:solidFill>
                  <a:srgbClr val="000000"/>
                </a:solidFill>
              </a:rPr>
              <a:t>Rollison’s</a:t>
            </a:r>
            <a:r>
              <a:rPr lang="en-US" sz="2400" dirty="0">
                <a:solidFill>
                  <a:srgbClr val="000000"/>
                </a:solidFill>
              </a:rPr>
              <a:t> statement of purpose to fully meet the criteria. </a:t>
            </a:r>
          </a:p>
        </p:txBody>
      </p:sp>
      <p:sp>
        <p:nvSpPr>
          <p:cNvPr id="6" name="TextBox 5"/>
          <p:cNvSpPr txBox="1"/>
          <p:nvPr/>
        </p:nvSpPr>
        <p:spPr>
          <a:xfrm>
            <a:off x="5566949" y="1592520"/>
            <a:ext cx="3048000" cy="4739759"/>
          </a:xfrm>
          <a:prstGeom prst="rect">
            <a:avLst/>
          </a:prstGeom>
          <a:solidFill>
            <a:srgbClr val="DACBED"/>
          </a:solidFill>
        </p:spPr>
        <p:txBody>
          <a:bodyPr wrap="square" rtlCol="0">
            <a:spAutoFit/>
          </a:bodyPr>
          <a:lstStyle/>
          <a:p>
            <a:pPr algn="ctr"/>
            <a:r>
              <a:rPr lang="en-US" b="1" dirty="0"/>
              <a:t>Statement of Purpose</a:t>
            </a:r>
          </a:p>
          <a:p>
            <a:pPr algn="ctr"/>
            <a:endParaRPr lang="en-US" sz="1400" dirty="0"/>
          </a:p>
          <a:p>
            <a:r>
              <a:rPr lang="en-US" sz="1600" dirty="0"/>
              <a:t>In our classroom, we have high expectations for our students, all of whom are valued as learners and productive thinkers. We recognize individual differences and respect cultural diversity. We are committed to enhancing student achievement and to helping students develop an internal locus of control and self-determined behavior, to providing a safe and nurturing instructional environment, to working with parents as partners in the education of all children, and to engaging children in cooperative problem solving.</a:t>
            </a:r>
          </a:p>
        </p:txBody>
      </p:sp>
      <p:sp>
        <p:nvSpPr>
          <p:cNvPr id="5"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181600" cy="3962400"/>
          </a:xfrm>
        </p:spPr>
        <p:txBody>
          <a:bodyPr>
            <a:normAutofit/>
          </a:bodyPr>
          <a:lstStyle/>
          <a:p>
            <a:pPr algn="l"/>
            <a:r>
              <a:rPr lang="en-US" sz="2800" dirty="0">
                <a:solidFill>
                  <a:srgbClr val="000000"/>
                </a:solidFill>
              </a:rPr>
              <a:t>Ms. </a:t>
            </a:r>
            <a:r>
              <a:rPr lang="en-US" sz="2800" dirty="0" err="1">
                <a:solidFill>
                  <a:srgbClr val="000000"/>
                </a:solidFill>
              </a:rPr>
              <a:t>Rollison</a:t>
            </a:r>
            <a:r>
              <a:rPr lang="en-US" sz="2800" dirty="0">
                <a:solidFill>
                  <a:srgbClr val="000000"/>
                </a:solidFill>
              </a:rPr>
              <a:t> thinks about her </a:t>
            </a:r>
            <a:r>
              <a:rPr lang="en-US" sz="2800" i="1" dirty="0">
                <a:solidFill>
                  <a:srgbClr val="000000"/>
                </a:solidFill>
              </a:rPr>
              <a:t>expectations</a:t>
            </a:r>
            <a:r>
              <a:rPr lang="en-US" sz="2800" dirty="0">
                <a:solidFill>
                  <a:srgbClr val="000000"/>
                </a:solidFill>
              </a:rPr>
              <a:t> for her students, the behaviors she wants them to display. From these she will develop a set of classroom </a:t>
            </a:r>
            <a:r>
              <a:rPr lang="en-US" sz="2800" i="1" dirty="0">
                <a:solidFill>
                  <a:srgbClr val="000000"/>
                </a:solidFill>
              </a:rPr>
              <a:t>rules</a:t>
            </a:r>
            <a:r>
              <a:rPr lang="en-US" sz="2800" dirty="0">
                <a:solidFill>
                  <a:srgbClr val="000000"/>
                </a:solidFill>
              </a:rPr>
              <a:t>. </a:t>
            </a:r>
          </a:p>
        </p:txBody>
      </p:sp>
      <p:sp>
        <p:nvSpPr>
          <p:cNvPr id="5"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pic>
        <p:nvPicPr>
          <p:cNvPr id="7" name="Picture 6"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828800"/>
            <a:ext cx="1765300" cy="2222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8534400" cy="1447800"/>
          </a:xfrm>
        </p:spPr>
        <p:txBody>
          <a:bodyPr>
            <a:normAutofit/>
          </a:bodyPr>
          <a:lstStyle/>
          <a:p>
            <a:pPr algn="l"/>
            <a:r>
              <a:rPr lang="en-US" sz="2800" dirty="0">
                <a:solidFill>
                  <a:srgbClr val="000000"/>
                </a:solidFill>
              </a:rPr>
              <a:t>Classroom rules reflect the classroom behavioral expectations. Think about your own classroom rules. Do they meet the described criteria?</a:t>
            </a:r>
          </a:p>
        </p:txBody>
      </p:sp>
      <p:pic>
        <p:nvPicPr>
          <p:cNvPr id="5" name="Picture 4" descr="rollison's rules summ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581400"/>
            <a:ext cx="2971800" cy="2324555"/>
          </a:xfrm>
          <a:prstGeom prst="rect">
            <a:avLst/>
          </a:prstGeom>
        </p:spPr>
      </p:pic>
      <p:sp>
        <p:nvSpPr>
          <p:cNvPr id="2" name="TextBox 1">
            <a:extLst>
              <a:ext uri="{FF2B5EF4-FFF2-40B4-BE49-F238E27FC236}">
                <a16:creationId xmlns:a16="http://schemas.microsoft.com/office/drawing/2014/main" xmlns="" id="{6098E03E-61CD-1542-A9A8-3CB19074ABC8}"/>
              </a:ext>
            </a:extLst>
          </p:cNvPr>
          <p:cNvSpPr txBox="1"/>
          <p:nvPr/>
        </p:nvSpPr>
        <p:spPr>
          <a:xfrm>
            <a:off x="228600" y="3581400"/>
            <a:ext cx="4140877" cy="1846659"/>
          </a:xfrm>
          <a:prstGeom prst="rect">
            <a:avLst/>
          </a:prstGeom>
          <a:noFill/>
        </p:spPr>
        <p:txBody>
          <a:bodyPr wrap="none" rtlCol="0">
            <a:spAutoFit/>
          </a:bodyPr>
          <a:lstStyle/>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Stated positively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Simple, specific terms </a:t>
            </a:r>
          </a:p>
          <a:p>
            <a:pPr marL="457200" indent="-457200">
              <a:buFont typeface="Arial"/>
              <a:buChar char="•"/>
            </a:pPr>
            <a:r>
              <a:rPr lang="en-US" sz="2400" dirty="0" smtClean="0">
                <a:solidFill>
                  <a:srgbClr val="000000"/>
                </a:solidFill>
                <a:latin typeface="Arial Narrow" panose="020B0604020202020204" pitchFamily="34" charset="0"/>
                <a:cs typeface="Arial Narrow" panose="020B0604020202020204" pitchFamily="34" charset="0"/>
              </a:rPr>
              <a:t>Measurable </a:t>
            </a:r>
            <a:r>
              <a:rPr lang="en-US" sz="2400" dirty="0">
                <a:solidFill>
                  <a:srgbClr val="000000"/>
                </a:solidFill>
                <a:latin typeface="Arial Narrow" panose="020B0604020202020204" pitchFamily="34" charset="0"/>
                <a:cs typeface="Arial Narrow" panose="020B0604020202020204" pitchFamily="34" charset="0"/>
              </a:rPr>
              <a:t>and observable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Convey the expected behavior </a:t>
            </a:r>
          </a:p>
          <a:p>
            <a:endParaRPr lang="en-US" dirty="0"/>
          </a:p>
        </p:txBody>
      </p:sp>
      <p:sp>
        <p:nvSpPr>
          <p:cNvPr id="6"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4800600" cy="4191000"/>
          </a:xfrm>
        </p:spPr>
        <p:txBody>
          <a:bodyPr>
            <a:normAutofit/>
          </a:bodyPr>
          <a:lstStyle/>
          <a:p>
            <a:pPr marL="0" algn="l">
              <a:buNone/>
            </a:pPr>
            <a:r>
              <a:rPr lang="en-US" sz="2800" dirty="0">
                <a:solidFill>
                  <a:schemeClr val="tx1"/>
                </a:solidFill>
              </a:rPr>
              <a:t>Review the set of rules for your grade level. </a:t>
            </a:r>
          </a:p>
          <a:p>
            <a:pPr marL="0" algn="l">
              <a:buNone/>
            </a:pPr>
            <a:endParaRPr lang="en-US" sz="1600" dirty="0">
              <a:solidFill>
                <a:schemeClr val="tx1"/>
              </a:solidFill>
            </a:endParaRPr>
          </a:p>
          <a:p>
            <a:pPr marL="457200" indent="-457200" algn="l">
              <a:buFont typeface="Arial"/>
              <a:buChar char="•"/>
            </a:pPr>
            <a:r>
              <a:rPr lang="en-US" sz="2400" dirty="0">
                <a:solidFill>
                  <a:schemeClr val="tx1"/>
                </a:solidFill>
              </a:rPr>
              <a:t>How do your rules differ from these examples? </a:t>
            </a:r>
          </a:p>
          <a:p>
            <a:pPr marL="457200" indent="-457200" algn="l">
              <a:buFont typeface="Arial"/>
              <a:buChar char="•"/>
            </a:pPr>
            <a:r>
              <a:rPr lang="en-US" sz="2400" dirty="0">
                <a:solidFill>
                  <a:schemeClr val="tx1"/>
                </a:solidFill>
              </a:rPr>
              <a:t>How are they the same? </a:t>
            </a:r>
          </a:p>
          <a:p>
            <a:pPr marL="457200" indent="-457200" algn="l">
              <a:buFont typeface="Arial"/>
              <a:buChar char="•"/>
            </a:pPr>
            <a:r>
              <a:rPr lang="en-US" sz="2400" dirty="0">
                <a:solidFill>
                  <a:schemeClr val="tx1"/>
                </a:solidFill>
              </a:rPr>
              <a:t>What changes might you need to make for you or your grade level’s rules?</a:t>
            </a:r>
          </a:p>
        </p:txBody>
      </p:sp>
      <p:pic>
        <p:nvPicPr>
          <p:cNvPr id="6" name="Picture 5" descr="Rules - Middle School.jpg"/>
          <p:cNvPicPr>
            <a:picLocks noChangeAspect="1"/>
          </p:cNvPicPr>
          <p:nvPr/>
        </p:nvPicPr>
        <p:blipFill rotWithShape="1">
          <a:blip r:embed="rId3" cstate="print">
            <a:extLst>
              <a:ext uri="{28A0092B-C50C-407E-A947-70E740481C1C}">
                <a14:useLocalDpi xmlns:a14="http://schemas.microsoft.com/office/drawing/2010/main" val="0"/>
              </a:ext>
            </a:extLst>
          </a:blip>
          <a:srcRect l="3268" t="1107" r="4248" b="1479"/>
          <a:stretch/>
        </p:blipFill>
        <p:spPr>
          <a:xfrm>
            <a:off x="5791200" y="1218933"/>
            <a:ext cx="2709333" cy="5054868"/>
          </a:xfrm>
          <a:prstGeom prst="rect">
            <a:avLst/>
          </a:prstGeom>
        </p:spPr>
      </p:pic>
      <p:sp>
        <p:nvSpPr>
          <p:cNvPr id="7"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90010"/>
            <a:ext cx="5867400" cy="4419600"/>
          </a:xfrm>
        </p:spPr>
        <p:txBody>
          <a:bodyPr>
            <a:normAutofit fontScale="25000" lnSpcReduction="20000"/>
          </a:bodyPr>
          <a:lstStyle/>
          <a:p>
            <a:pPr algn="l">
              <a:buNone/>
            </a:pPr>
            <a:r>
              <a:rPr lang="en-US" sz="11200" dirty="0">
                <a:solidFill>
                  <a:srgbClr val="000000"/>
                </a:solidFill>
              </a:rPr>
              <a:t>Ms. </a:t>
            </a:r>
            <a:r>
              <a:rPr lang="en-US" sz="11200" dirty="0" err="1">
                <a:solidFill>
                  <a:srgbClr val="000000"/>
                </a:solidFill>
              </a:rPr>
              <a:t>Rollison’s</a:t>
            </a:r>
            <a:r>
              <a:rPr lang="en-US" sz="11200" dirty="0">
                <a:solidFill>
                  <a:srgbClr val="000000"/>
                </a:solidFill>
              </a:rPr>
              <a:t> Rules and Expectations  </a:t>
            </a:r>
          </a:p>
          <a:p>
            <a:pPr algn="l">
              <a:buNone/>
            </a:pPr>
            <a:endParaRPr lang="en-US" sz="6400" dirty="0">
              <a:solidFill>
                <a:srgbClr val="000000"/>
              </a:solidFill>
            </a:endParaRPr>
          </a:p>
          <a:p>
            <a:pPr marL="457200" indent="-457200" algn="l">
              <a:buFont typeface="Arial"/>
              <a:buChar char="•"/>
            </a:pPr>
            <a:r>
              <a:rPr lang="en-US" sz="9600" dirty="0">
                <a:solidFill>
                  <a:srgbClr val="000000"/>
                </a:solidFill>
              </a:rPr>
              <a:t>Discuss with your group:</a:t>
            </a:r>
          </a:p>
          <a:p>
            <a:pPr lvl="2" indent="-457200" algn="l">
              <a:buFont typeface="Lucida Grande"/>
              <a:buChar char="-"/>
            </a:pPr>
            <a:r>
              <a:rPr lang="en-US" sz="9600" dirty="0">
                <a:solidFill>
                  <a:srgbClr val="000000"/>
                </a:solidFill>
              </a:rPr>
              <a:t>Are the rules aligned with her expectations?</a:t>
            </a:r>
          </a:p>
          <a:p>
            <a:pPr lvl="2" indent="-457200" algn="l">
              <a:buFont typeface="Lucida Grande"/>
              <a:buChar char="-"/>
            </a:pPr>
            <a:r>
              <a:rPr lang="en-US" sz="9600" dirty="0">
                <a:solidFill>
                  <a:srgbClr val="000000"/>
                </a:solidFill>
              </a:rPr>
              <a:t>Do they follow the guidelines? </a:t>
            </a:r>
          </a:p>
          <a:p>
            <a:pPr lvl="2" indent="-457200" algn="l">
              <a:buFont typeface="Lucida Grande"/>
              <a:buChar char="-"/>
            </a:pPr>
            <a:r>
              <a:rPr lang="en-US" sz="9600" dirty="0">
                <a:solidFill>
                  <a:srgbClr val="000000"/>
                </a:solidFill>
              </a:rPr>
              <a:t>Do they cover the behaviors she wanted addressed</a:t>
            </a:r>
            <a:r>
              <a:rPr lang="en-US" sz="9200" dirty="0">
                <a:solidFill>
                  <a:srgbClr val="000000"/>
                </a:solidFill>
              </a:rPr>
              <a:t>? </a:t>
            </a:r>
          </a:p>
          <a:p>
            <a:pPr marL="457200" indent="-457200" algn="l">
              <a:buFont typeface="Arial"/>
              <a:buChar char="•"/>
            </a:pPr>
            <a:r>
              <a:rPr lang="en-US" sz="9600" dirty="0">
                <a:solidFill>
                  <a:srgbClr val="000000"/>
                </a:solidFill>
              </a:rPr>
              <a:t>Check to see whether your thoughts and reflections were on track. </a:t>
            </a:r>
          </a:p>
          <a:p>
            <a:pPr marL="457200" indent="-457200" algn="l">
              <a:buFont typeface="Arial"/>
              <a:buChar char="•"/>
            </a:pPr>
            <a:r>
              <a:rPr lang="en-US" sz="9600" dirty="0">
                <a:solidFill>
                  <a:srgbClr val="000000"/>
                </a:solidFill>
              </a:rPr>
              <a:t>What did you learn from this activity? </a:t>
            </a:r>
          </a:p>
        </p:txBody>
      </p:sp>
      <p:sp>
        <p:nvSpPr>
          <p:cNvPr id="2" name="TextBox 1"/>
          <p:cNvSpPr txBox="1"/>
          <p:nvPr/>
        </p:nvSpPr>
        <p:spPr>
          <a:xfrm>
            <a:off x="6096000" y="1676400"/>
            <a:ext cx="2438400" cy="4401205"/>
          </a:xfrm>
          <a:prstGeom prst="rect">
            <a:avLst/>
          </a:prstGeom>
          <a:solidFill>
            <a:schemeClr val="accent3">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dirty="0">
                <a:latin typeface="Chalkboard"/>
                <a:cs typeface="Chalkboard"/>
              </a:rPr>
              <a:t>Ms. </a:t>
            </a:r>
            <a:r>
              <a:rPr lang="en-US" sz="2000" dirty="0" err="1">
                <a:latin typeface="Chalkboard"/>
                <a:cs typeface="Chalkboard"/>
              </a:rPr>
              <a:t>Rollison’s</a:t>
            </a:r>
            <a:r>
              <a:rPr lang="en-US" sz="2000" dirty="0">
                <a:latin typeface="Chalkboard"/>
                <a:cs typeface="Chalkboard"/>
              </a:rPr>
              <a:t> Rules</a:t>
            </a:r>
          </a:p>
          <a:p>
            <a:endParaRPr lang="en-US" sz="2000" dirty="0">
              <a:latin typeface="Chalkboard"/>
              <a:cs typeface="Chalkboard"/>
            </a:endParaRPr>
          </a:p>
          <a:p>
            <a:pPr marL="285750" indent="-285750">
              <a:buFont typeface="Arial"/>
              <a:buChar char="•"/>
            </a:pPr>
            <a:r>
              <a:rPr lang="en-US" sz="2000" dirty="0">
                <a:latin typeface="Chalkboard"/>
                <a:cs typeface="Chalkboard"/>
              </a:rPr>
              <a:t>No running in class.</a:t>
            </a:r>
          </a:p>
          <a:p>
            <a:pPr marL="285750" indent="-285750">
              <a:buFont typeface="Arial"/>
              <a:buChar char="•"/>
            </a:pPr>
            <a:r>
              <a:rPr lang="en-US" sz="2000" dirty="0">
                <a:latin typeface="Chalkboard"/>
                <a:cs typeface="Chalkboard"/>
              </a:rPr>
              <a:t>Follow all directions.</a:t>
            </a:r>
          </a:p>
          <a:p>
            <a:pPr marL="285750" indent="-285750">
              <a:buFont typeface="Arial"/>
              <a:buChar char="•"/>
            </a:pPr>
            <a:r>
              <a:rPr lang="en-US" sz="2000" dirty="0">
                <a:latin typeface="Chalkboard"/>
                <a:cs typeface="Chalkboard"/>
              </a:rPr>
              <a:t>Fighting is forbidden.</a:t>
            </a:r>
          </a:p>
          <a:p>
            <a:pPr marL="285750" indent="-285750">
              <a:buFont typeface="Arial"/>
              <a:buChar char="•"/>
            </a:pPr>
            <a:r>
              <a:rPr lang="en-US" sz="2000" dirty="0">
                <a:latin typeface="Chalkboard"/>
                <a:cs typeface="Chalkboard"/>
              </a:rPr>
              <a:t>Speak respectfully and use an “inside voice.”</a:t>
            </a:r>
          </a:p>
          <a:p>
            <a:pPr marL="285750" indent="-285750">
              <a:buFont typeface="Arial"/>
              <a:buChar char="•"/>
            </a:pPr>
            <a:r>
              <a:rPr lang="en-US" sz="2000" dirty="0">
                <a:latin typeface="Chalkboard"/>
                <a:cs typeface="Chalkboard"/>
              </a:rPr>
              <a:t>Do your best work</a:t>
            </a:r>
            <a:r>
              <a:rPr lang="en-US" sz="2000" dirty="0"/>
              <a:t>.</a:t>
            </a:r>
          </a:p>
        </p:txBody>
      </p:sp>
      <p:sp>
        <p:nvSpPr>
          <p:cNvPr id="5"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Slide Number Placeholder 4"/>
          <p:cNvSpPr>
            <a:spLocks noGrp="1"/>
          </p:cNvSpPr>
          <p:nvPr>
            <p:ph type="sldNum" sz="quarter" idx="12"/>
          </p:nvPr>
        </p:nvSpPr>
        <p:spPr/>
        <p:txBody>
          <a:bodyPr/>
          <a:lstStyle/>
          <a:p>
            <a:fld id="{5D49C583-93D1-E54A-AD29-CDC0CEC6E05C}" type="slidenum">
              <a:rPr lang="en-US" smtClean="0">
                <a:solidFill>
                  <a:prstClr val="black">
                    <a:tint val="75000"/>
                  </a:prstClr>
                </a:solidFill>
              </a:rPr>
              <a:pPr/>
              <a:t>37</a:t>
            </a:fld>
            <a:endParaRPr lang="en-US" dirty="0">
              <a:solidFill>
                <a:prstClr val="black">
                  <a:tint val="75000"/>
                </a:prstClr>
              </a:solidFill>
            </a:endParaRPr>
          </a:p>
        </p:txBody>
      </p:sp>
      <p:sp>
        <p:nvSpPr>
          <p:cNvPr id="11" name="Content Placeholder 10"/>
          <p:cNvSpPr>
            <a:spLocks noGrp="1"/>
          </p:cNvSpPr>
          <p:nvPr>
            <p:ph idx="1"/>
          </p:nvPr>
        </p:nvSpPr>
        <p:spPr>
          <a:xfrm>
            <a:off x="457200" y="1752601"/>
            <a:ext cx="3733800" cy="15240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4991100" y="325464"/>
            <a:ext cx="3124200" cy="454617"/>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7" name="Picture 6">
            <a:extLst>
              <a:ext uri="{FF2B5EF4-FFF2-40B4-BE49-F238E27FC236}">
                <a16:creationId xmlns:a16="http://schemas.microsoft.com/office/drawing/2014/main" xmlns="" id="{B71CC895-0C42-5C4A-8BBA-25EC7965C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471196"/>
            <a:ext cx="3810000" cy="4929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7783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5029200" cy="3733800"/>
          </a:xfrm>
        </p:spPr>
        <p:txBody>
          <a:bodyPr>
            <a:normAutofit/>
          </a:bodyPr>
          <a:lstStyle/>
          <a:p>
            <a:pPr algn="l"/>
            <a:r>
              <a:rPr lang="en-US" sz="2800" dirty="0">
                <a:solidFill>
                  <a:srgbClr val="000000"/>
                </a:solidFill>
              </a:rPr>
              <a:t>Procedures describe the steps required for students to successfully complete daily routines and less frequent activities. </a:t>
            </a:r>
          </a:p>
          <a:p>
            <a:endParaRPr lang="en-US" dirty="0"/>
          </a:p>
        </p:txBody>
      </p:sp>
      <p:sp>
        <p:nvSpPr>
          <p:cNvPr id="5"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pic>
        <p:nvPicPr>
          <p:cNvPr id="4" name="Picture 3" descr="principal X hallway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981200"/>
            <a:ext cx="2260600" cy="263950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5181600" cy="3352800"/>
          </a:xfrm>
        </p:spPr>
        <p:txBody>
          <a:bodyPr>
            <a:normAutofit/>
          </a:bodyPr>
          <a:lstStyle/>
          <a:p>
            <a:pPr marL="0" algn="l">
              <a:buNone/>
            </a:pPr>
            <a:r>
              <a:rPr lang="en-US" sz="2800" dirty="0">
                <a:solidFill>
                  <a:srgbClr val="000000"/>
                </a:solidFill>
              </a:rPr>
              <a:t>Reflection and Sharing</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Discuss how procedures describe the steps required for students to successfully complete daily routines.</a:t>
            </a:r>
          </a:p>
          <a:p>
            <a:pPr marL="457200" indent="-457200" algn="l">
              <a:buFont typeface="Arial"/>
              <a:buChar char="•"/>
            </a:pPr>
            <a:r>
              <a:rPr lang="en-US" sz="2400" dirty="0">
                <a:solidFill>
                  <a:srgbClr val="000000"/>
                </a:solidFill>
              </a:rPr>
              <a:t>What are some of the benefits to teaching specific classroom procedures? </a:t>
            </a:r>
          </a:p>
          <a:p>
            <a:pPr marL="457200" indent="-457200" algn="l">
              <a:buFont typeface="Arial"/>
              <a:buChar char="•"/>
            </a:pPr>
            <a:r>
              <a:rPr lang="en-US" sz="2400" dirty="0">
                <a:solidFill>
                  <a:srgbClr val="000000"/>
                </a:solidFill>
              </a:rPr>
              <a:t>Share with your partner. </a:t>
            </a:r>
          </a:p>
          <a:p>
            <a:endParaRPr lang="en-US" dirty="0"/>
          </a:p>
        </p:txBody>
      </p:sp>
      <p:pic>
        <p:nvPicPr>
          <p:cNvPr id="7" name="Picture 6" descr="emily sharpening redo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743200"/>
            <a:ext cx="2385204" cy="2514600"/>
          </a:xfrm>
          <a:prstGeom prst="rect">
            <a:avLst/>
          </a:prstGeom>
        </p:spPr>
      </p:pic>
      <p:sp>
        <p:nvSpPr>
          <p:cNvPr id="6"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800" y="379563"/>
            <a:ext cx="3886200" cy="762000"/>
          </a:xfrm>
        </p:spPr>
        <p:txBody>
          <a:bodyPr>
            <a:noAutofit/>
          </a:bodyPr>
          <a:lstStyle/>
          <a:p>
            <a:r>
              <a:rPr lang="en-US" sz="2400" dirty="0"/>
              <a:t>How People Learn (HPL)Theory </a:t>
            </a:r>
            <a:br>
              <a:rPr lang="en-US" sz="2400" dirty="0"/>
            </a:br>
            <a:endParaRPr lang="en-US" sz="2400" dirty="0"/>
          </a:p>
        </p:txBody>
      </p:sp>
      <p:sp>
        <p:nvSpPr>
          <p:cNvPr id="5" name="TextBox 4"/>
          <p:cNvSpPr txBox="1"/>
          <p:nvPr/>
        </p:nvSpPr>
        <p:spPr>
          <a:xfrm>
            <a:off x="228600" y="2209800"/>
            <a:ext cx="5867400" cy="4093428"/>
          </a:xfrm>
          <a:prstGeom prst="rect">
            <a:avLst/>
          </a:prstGeom>
          <a:noFill/>
        </p:spPr>
        <p:txBody>
          <a:bodyPr wrap="square" rtlCol="0">
            <a:spAutoFit/>
          </a:bodyPr>
          <a:lstStyle/>
          <a:p>
            <a:r>
              <a:rPr lang="en-US" sz="2000" b="1" dirty="0">
                <a:latin typeface="Arial Narrow"/>
                <a:cs typeface="Arial Narrow"/>
              </a:rPr>
              <a:t>Learner Centered</a:t>
            </a:r>
            <a:r>
              <a:rPr lang="en-US" sz="2000" dirty="0">
                <a:latin typeface="Arial Narrow"/>
                <a:cs typeface="Arial Narrow"/>
              </a:rPr>
              <a:t>: Instruction tailored to the learners’ prior knowledge, previous experience, misconception, and preconceptions </a:t>
            </a:r>
          </a:p>
          <a:p>
            <a:endParaRPr lang="en-US" sz="2000" dirty="0">
              <a:latin typeface="Arial Narrow"/>
              <a:cs typeface="Arial Narrow"/>
            </a:endParaRPr>
          </a:p>
          <a:p>
            <a:r>
              <a:rPr lang="en-US" sz="2000" b="1" dirty="0">
                <a:latin typeface="Arial Narrow"/>
                <a:cs typeface="Arial Narrow"/>
              </a:rPr>
              <a:t>Knowledge Centered</a:t>
            </a:r>
            <a:r>
              <a:rPr lang="en-US" sz="2000" dirty="0">
                <a:latin typeface="Arial Narrow"/>
                <a:cs typeface="Arial Narrow"/>
              </a:rPr>
              <a:t>: Understanding of the content </a:t>
            </a:r>
            <a:r>
              <a:rPr lang="en-US" sz="2000" dirty="0" smtClean="0">
                <a:latin typeface="Arial Narrow"/>
                <a:cs typeface="Arial Narrow"/>
              </a:rPr>
              <a:t>focused </a:t>
            </a:r>
            <a:r>
              <a:rPr lang="en-US" sz="2000" dirty="0">
                <a:latin typeface="Arial Narrow"/>
                <a:cs typeface="Arial Narrow"/>
              </a:rPr>
              <a:t>on comprehension and application of new knowledge </a:t>
            </a:r>
          </a:p>
          <a:p>
            <a:endParaRPr lang="en-US" sz="2000" dirty="0">
              <a:latin typeface="Arial Narrow"/>
              <a:cs typeface="Arial Narrow"/>
            </a:endParaRPr>
          </a:p>
          <a:p>
            <a:r>
              <a:rPr lang="en-US" sz="2000" b="1" dirty="0">
                <a:latin typeface="Arial Narrow"/>
                <a:cs typeface="Arial Narrow"/>
              </a:rPr>
              <a:t>Assessment Centered</a:t>
            </a:r>
            <a:r>
              <a:rPr lang="en-US" sz="2000" dirty="0">
                <a:latin typeface="Arial Narrow"/>
                <a:cs typeface="Arial Narrow"/>
              </a:rPr>
              <a:t>: Frequent monitoring of progress in order to provide feedback </a:t>
            </a:r>
          </a:p>
          <a:p>
            <a:endParaRPr lang="en-US" sz="2000" dirty="0">
              <a:latin typeface="Arial Narrow"/>
              <a:cs typeface="Arial Narrow"/>
            </a:endParaRPr>
          </a:p>
          <a:p>
            <a:r>
              <a:rPr lang="en-US" sz="2000" b="1" dirty="0">
                <a:latin typeface="Arial Narrow"/>
                <a:cs typeface="Arial Narrow"/>
              </a:rPr>
              <a:t>Community Centered</a:t>
            </a:r>
            <a:r>
              <a:rPr lang="en-US" sz="2000" dirty="0">
                <a:latin typeface="Arial Narrow"/>
                <a:cs typeface="Arial Narrow"/>
              </a:rPr>
              <a:t>: Recognition that learners are members of multiple communities providing opportunities to share and learn from each other </a:t>
            </a:r>
          </a:p>
        </p:txBody>
      </p:sp>
      <p:sp>
        <p:nvSpPr>
          <p:cNvPr id="4" name="TextBox 3"/>
          <p:cNvSpPr txBox="1"/>
          <p:nvPr/>
        </p:nvSpPr>
        <p:spPr>
          <a:xfrm>
            <a:off x="228600" y="1600200"/>
            <a:ext cx="6629400" cy="523220"/>
          </a:xfrm>
          <a:prstGeom prst="rect">
            <a:avLst/>
          </a:prstGeom>
          <a:noFill/>
        </p:spPr>
        <p:txBody>
          <a:bodyPr wrap="square" rtlCol="0">
            <a:spAutoFit/>
          </a:bodyPr>
          <a:lstStyle/>
          <a:p>
            <a:r>
              <a:rPr lang="en-US" sz="2800" dirty="0">
                <a:latin typeface="Arial Narrow"/>
                <a:cs typeface="Arial Narrow"/>
              </a:rPr>
              <a:t>Four Lenses to Enhance Learning</a:t>
            </a:r>
          </a:p>
        </p:txBody>
      </p:sp>
      <p:pic>
        <p:nvPicPr>
          <p:cNvPr id="6" name="Picture 5">
            <a:extLst>
              <a:ext uri="{FF2B5EF4-FFF2-40B4-BE49-F238E27FC236}">
                <a16:creationId xmlns:a16="http://schemas.microsoft.com/office/drawing/2014/main" xmlns="" id="{A72DBC9C-DCC0-4F49-B978-8348E2229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514600"/>
            <a:ext cx="2404997" cy="2438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583663" cy="609600"/>
          </a:xfrm>
        </p:spPr>
        <p:txBody>
          <a:bodyPr>
            <a:noAutofit/>
          </a:bodyPr>
          <a:lstStyle/>
          <a:p>
            <a:pPr algn="l"/>
            <a:r>
              <a:rPr lang="en-US" sz="2400" dirty="0">
                <a:solidFill>
                  <a:srgbClr val="000000"/>
                </a:solidFill>
              </a:rPr>
              <a:t>Review key considerations for developing effective procedures. </a:t>
            </a:r>
          </a:p>
        </p:txBody>
      </p:sp>
      <p:sp>
        <p:nvSpPr>
          <p:cNvPr id="5" name="TextBox 4"/>
          <p:cNvSpPr txBox="1"/>
          <p:nvPr/>
        </p:nvSpPr>
        <p:spPr>
          <a:xfrm>
            <a:off x="6019800" y="1752600"/>
            <a:ext cx="2667000" cy="3539430"/>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dirty="0">
                <a:latin typeface="Chalkboard"/>
                <a:cs typeface="Chalkboard"/>
              </a:rPr>
              <a:t>Walking in the Hallway</a:t>
            </a:r>
          </a:p>
          <a:p>
            <a:endParaRPr lang="en-US" sz="2800" dirty="0">
              <a:latin typeface="Chalkboard"/>
              <a:cs typeface="Chalkboard"/>
            </a:endParaRPr>
          </a:p>
          <a:p>
            <a:pPr marL="285750" indent="-285750">
              <a:buFont typeface="Arial"/>
              <a:buChar char="•"/>
            </a:pPr>
            <a:r>
              <a:rPr lang="en-US" sz="2800" dirty="0">
                <a:latin typeface="Chalkboard"/>
                <a:cs typeface="Chalkboard"/>
              </a:rPr>
              <a:t>Single file</a:t>
            </a:r>
          </a:p>
          <a:p>
            <a:pPr marL="285750" indent="-285750">
              <a:buFont typeface="Arial"/>
              <a:buChar char="•"/>
            </a:pPr>
            <a:r>
              <a:rPr lang="en-US" sz="2800" dirty="0">
                <a:latin typeface="Chalkboard"/>
                <a:cs typeface="Chalkboard"/>
              </a:rPr>
              <a:t>Straight line</a:t>
            </a:r>
          </a:p>
          <a:p>
            <a:pPr marL="285750" indent="-285750">
              <a:buFont typeface="Arial"/>
              <a:buChar char="•"/>
            </a:pPr>
            <a:r>
              <a:rPr lang="en-US" sz="2800" dirty="0">
                <a:latin typeface="Chalkboard"/>
                <a:cs typeface="Chalkboard"/>
              </a:rPr>
              <a:t>Silent</a:t>
            </a:r>
          </a:p>
          <a:p>
            <a:pPr marL="285750" indent="-285750">
              <a:buFont typeface="Arial"/>
              <a:buChar char="•"/>
            </a:pPr>
            <a:r>
              <a:rPr lang="en-US" sz="2800" dirty="0">
                <a:latin typeface="Chalkboard"/>
                <a:cs typeface="Chalkboard"/>
              </a:rPr>
              <a:t>Stop at checkpoints</a:t>
            </a:r>
          </a:p>
        </p:txBody>
      </p:sp>
      <p:sp>
        <p:nvSpPr>
          <p:cNvPr id="2" name="TextBox 1">
            <a:extLst>
              <a:ext uri="{FF2B5EF4-FFF2-40B4-BE49-F238E27FC236}">
                <a16:creationId xmlns:a16="http://schemas.microsoft.com/office/drawing/2014/main" xmlns="" id="{15B56E41-0BA5-D84F-BF33-CC8E80866304}"/>
              </a:ext>
            </a:extLst>
          </p:cNvPr>
          <p:cNvSpPr txBox="1"/>
          <p:nvPr/>
        </p:nvSpPr>
        <p:spPr>
          <a:xfrm>
            <a:off x="195020" y="3048000"/>
            <a:ext cx="5617243" cy="2585323"/>
          </a:xfrm>
          <a:prstGeom prst="rect">
            <a:avLst/>
          </a:prstGeom>
          <a:noFill/>
        </p:spPr>
        <p:txBody>
          <a:bodyPr wrap="none" rtlCol="0">
            <a:spAutoFit/>
          </a:bodyPr>
          <a:lstStyle/>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Why is the procedure needed?</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Where is the procedure needed?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What does the procedure entail?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Who will use the procedure? </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When is the procedure needed?</a:t>
            </a:r>
          </a:p>
          <a:p>
            <a:pPr marL="457200" indent="-457200">
              <a:buFont typeface="Arial"/>
              <a:buChar char="•"/>
            </a:pPr>
            <a:r>
              <a:rPr lang="en-US" sz="2400" dirty="0">
                <a:solidFill>
                  <a:srgbClr val="000000"/>
                </a:solidFill>
                <a:latin typeface="Arial Narrow" panose="020B0604020202020204" pitchFamily="34" charset="0"/>
                <a:cs typeface="Arial Narrow" panose="020B0604020202020204" pitchFamily="34" charset="0"/>
              </a:rPr>
              <a:t>How should the procedure be implemented?</a:t>
            </a:r>
          </a:p>
          <a:p>
            <a:endParaRPr lang="en-US" dirty="0"/>
          </a:p>
        </p:txBody>
      </p:sp>
      <p:sp>
        <p:nvSpPr>
          <p:cNvPr id="6"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458200" cy="2514600"/>
          </a:xfrm>
        </p:spPr>
        <p:txBody>
          <a:bodyPr>
            <a:normAutofit/>
          </a:bodyPr>
          <a:lstStyle/>
          <a:p>
            <a:pPr algn="l"/>
            <a:r>
              <a:rPr lang="en-US" sz="2800" dirty="0">
                <a:solidFill>
                  <a:srgbClr val="000000"/>
                </a:solidFill>
              </a:rPr>
              <a:t>Time to Practice</a:t>
            </a:r>
          </a:p>
          <a:p>
            <a:pPr algn="l"/>
            <a:endParaRPr lang="en-US" sz="1600" dirty="0">
              <a:solidFill>
                <a:srgbClr val="000000"/>
              </a:solidFill>
            </a:endParaRPr>
          </a:p>
          <a:p>
            <a:pPr marL="457200" indent="-457200" algn="l">
              <a:buFont typeface="Arial"/>
              <a:buChar char="•"/>
            </a:pPr>
            <a:r>
              <a:rPr lang="en-US" sz="2400" dirty="0">
                <a:solidFill>
                  <a:srgbClr val="000000"/>
                </a:solidFill>
              </a:rPr>
              <a:t>Review one of the sample procedures for your grade level. </a:t>
            </a:r>
          </a:p>
          <a:p>
            <a:pPr marL="457200" indent="-457200" algn="l">
              <a:buFont typeface="Arial"/>
              <a:buChar char="•"/>
            </a:pPr>
            <a:r>
              <a:rPr lang="en-US" sz="2400" dirty="0">
                <a:solidFill>
                  <a:srgbClr val="000000"/>
                </a:solidFill>
              </a:rPr>
              <a:t>With your grade-level team or group, develop a procedure for a common transition activity such as entering the room or walking in the hallway. </a:t>
            </a:r>
          </a:p>
        </p:txBody>
      </p:sp>
      <p:pic>
        <p:nvPicPr>
          <p:cNvPr id="6" name="Picture 5" descr="Screen Shot 2015-03-23 at 3.2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43400"/>
            <a:ext cx="8305800" cy="1736729"/>
          </a:xfrm>
          <a:prstGeom prst="rect">
            <a:avLst/>
          </a:prstGeom>
        </p:spPr>
      </p:pic>
      <p:sp>
        <p:nvSpPr>
          <p:cNvPr id="7"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2743200"/>
            <a:ext cx="6019800" cy="1752600"/>
          </a:xfrm>
        </p:spPr>
        <p:txBody>
          <a:bodyPr>
            <a:normAutofit/>
          </a:bodyPr>
          <a:lstStyle/>
          <a:p>
            <a:pPr marL="457200" indent="-457200" algn="l">
              <a:buFont typeface="Arial"/>
              <a:buChar char="•"/>
            </a:pPr>
            <a:r>
              <a:rPr lang="en-US" sz="2400" dirty="0">
                <a:solidFill>
                  <a:srgbClr val="000000"/>
                </a:solidFill>
              </a:rPr>
              <a:t>As a group or team, help Ms. Rollison develop another classroom procedure. </a:t>
            </a:r>
          </a:p>
          <a:p>
            <a:pPr marL="457200" indent="-457200" algn="l">
              <a:buFont typeface="Arial"/>
              <a:buChar char="•"/>
            </a:pPr>
            <a:r>
              <a:rPr lang="en-US" sz="2400" dirty="0">
                <a:solidFill>
                  <a:srgbClr val="000000"/>
                </a:solidFill>
              </a:rPr>
              <a:t>Once done, click to evaluate the procedure your group or team has developed. </a:t>
            </a:r>
          </a:p>
        </p:txBody>
      </p:sp>
      <p:pic>
        <p:nvPicPr>
          <p:cNvPr id="6" name="Picture 5"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743200"/>
            <a:ext cx="1765300" cy="2222500"/>
          </a:xfrm>
          <a:prstGeom prst="rect">
            <a:avLst/>
          </a:prstGeom>
        </p:spPr>
      </p:pic>
      <p:sp>
        <p:nvSpPr>
          <p:cNvPr id="2" name="TextBox 1">
            <a:extLst>
              <a:ext uri="{FF2B5EF4-FFF2-40B4-BE49-F238E27FC236}">
                <a16:creationId xmlns:a16="http://schemas.microsoft.com/office/drawing/2014/main" xmlns="" id="{26EE88B5-7D20-FF42-AC2A-7C7E05CFFDC0}"/>
              </a:ext>
            </a:extLst>
          </p:cNvPr>
          <p:cNvSpPr txBox="1"/>
          <p:nvPr/>
        </p:nvSpPr>
        <p:spPr>
          <a:xfrm>
            <a:off x="387458" y="1867546"/>
            <a:ext cx="7152920" cy="523220"/>
          </a:xfrm>
          <a:prstGeom prst="rect">
            <a:avLst/>
          </a:prstGeom>
          <a:noFill/>
        </p:spPr>
        <p:txBody>
          <a:bodyPr wrap="none" rtlCol="0">
            <a:spAutoFit/>
          </a:bodyPr>
          <a:lstStyle/>
          <a:p>
            <a:r>
              <a:rPr lang="en-US" sz="2800" dirty="0">
                <a:solidFill>
                  <a:srgbClr val="000000"/>
                </a:solidFill>
                <a:latin typeface="Arial Narrow" panose="020B0604020202020204" pitchFamily="34" charset="0"/>
                <a:cs typeface="Arial Narrow" panose="020B0604020202020204" pitchFamily="34" charset="0"/>
              </a:rPr>
              <a:t>Ms. </a:t>
            </a:r>
            <a:r>
              <a:rPr lang="en-US" sz="2800" dirty="0" err="1">
                <a:solidFill>
                  <a:srgbClr val="000000"/>
                </a:solidFill>
                <a:latin typeface="Arial Narrow" panose="020B0604020202020204" pitchFamily="34" charset="0"/>
                <a:cs typeface="Arial Narrow" panose="020B0604020202020204" pitchFamily="34" charset="0"/>
              </a:rPr>
              <a:t>Rollison</a:t>
            </a:r>
            <a:r>
              <a:rPr lang="en-US" sz="2800" dirty="0">
                <a:solidFill>
                  <a:srgbClr val="000000"/>
                </a:solidFill>
                <a:latin typeface="Arial Narrow" panose="020B0604020202020204" pitchFamily="34" charset="0"/>
                <a:cs typeface="Arial Narrow" panose="020B0604020202020204" pitchFamily="34" charset="0"/>
              </a:rPr>
              <a:t> has developed a number of procedures. </a:t>
            </a:r>
          </a:p>
        </p:txBody>
      </p:sp>
      <p:sp>
        <p:nvSpPr>
          <p:cNvPr id="7"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572000" cy="2362200"/>
          </a:xfrm>
        </p:spPr>
        <p:txBody>
          <a:bodyPr>
            <a:normAutofit/>
          </a:bodyPr>
          <a:lstStyle/>
          <a:p>
            <a:pPr algn="l"/>
            <a:r>
              <a:rPr lang="en-US" sz="2800" dirty="0">
                <a:solidFill>
                  <a:srgbClr val="000000"/>
                </a:solidFill>
              </a:rPr>
              <a:t>Consequences, both positive and negative, prepare the teacher to respond to behaviors and allow students to know what to expect. </a:t>
            </a:r>
          </a:p>
        </p:txBody>
      </p:sp>
      <p:pic>
        <p:nvPicPr>
          <p:cNvPr id="9219" name="Picture 3"/>
          <p:cNvPicPr>
            <a:picLocks noChangeAspect="1" noChangeArrowheads="1"/>
          </p:cNvPicPr>
          <p:nvPr/>
        </p:nvPicPr>
        <p:blipFill>
          <a:blip r:embed="rId3" cstate="print"/>
          <a:srcRect/>
          <a:stretch>
            <a:fillRect/>
          </a:stretch>
        </p:blipFill>
        <p:spPr bwMode="auto">
          <a:xfrm>
            <a:off x="5334000" y="1905000"/>
            <a:ext cx="3486150" cy="1866900"/>
          </a:xfrm>
          <a:prstGeom prst="rect">
            <a:avLst/>
          </a:prstGeom>
          <a:noFill/>
          <a:ln w="9525">
            <a:noFill/>
            <a:miter lim="800000"/>
            <a:headEnd/>
            <a:tailEnd/>
          </a:ln>
        </p:spPr>
      </p:pic>
      <p:sp>
        <p:nvSpPr>
          <p:cNvPr id="6" name="Title 1"/>
          <p:cNvSpPr txBox="1">
            <a:spLocks/>
          </p:cNvSpPr>
          <p:nvPr/>
        </p:nvSpPr>
        <p:spPr>
          <a:xfrm>
            <a:off x="3962400" y="304800"/>
            <a:ext cx="4648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9: Consequences: An Introduction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8534400" cy="4572000"/>
          </a:xfrm>
        </p:spPr>
        <p:txBody>
          <a:bodyPr>
            <a:noAutofit/>
          </a:bodyPr>
          <a:lstStyle/>
          <a:p>
            <a:pPr algn="l"/>
            <a:r>
              <a:rPr lang="en-US" sz="2800" dirty="0">
                <a:solidFill>
                  <a:srgbClr val="000000"/>
                </a:solidFill>
              </a:rPr>
              <a:t>Do your own consequences meet the criteria?</a:t>
            </a:r>
          </a:p>
          <a:p>
            <a:pPr algn="l"/>
            <a:endParaRPr lang="en-US" sz="1600" dirty="0">
              <a:solidFill>
                <a:srgbClr val="000000"/>
              </a:solidFill>
            </a:endParaRPr>
          </a:p>
          <a:p>
            <a:pPr marL="457200" indent="-457200" algn="l">
              <a:buFont typeface="Arial"/>
              <a:buChar char="•"/>
            </a:pPr>
            <a:r>
              <a:rPr lang="en-US" sz="2400" dirty="0">
                <a:solidFill>
                  <a:srgbClr val="000000"/>
                </a:solidFill>
              </a:rPr>
              <a:t>Are they clear and specific? </a:t>
            </a:r>
          </a:p>
          <a:p>
            <a:pPr marL="457200" indent="-457200" algn="l">
              <a:buFont typeface="Arial"/>
              <a:buChar char="•"/>
            </a:pPr>
            <a:r>
              <a:rPr lang="en-US" sz="2400" dirty="0">
                <a:solidFill>
                  <a:srgbClr val="000000"/>
                </a:solidFill>
              </a:rPr>
              <a:t>Do they relate directly to the rules and procedures? </a:t>
            </a:r>
          </a:p>
          <a:p>
            <a:pPr marL="457200" indent="-457200" algn="l">
              <a:buFont typeface="Arial"/>
              <a:buChar char="•"/>
            </a:pPr>
            <a:r>
              <a:rPr lang="en-US" sz="2400" dirty="0">
                <a:solidFill>
                  <a:srgbClr val="000000"/>
                </a:solidFill>
              </a:rPr>
              <a:t>Are they responsive to a range of intensity or hierarchy of alternatives?</a:t>
            </a:r>
          </a:p>
          <a:p>
            <a:pPr marL="457200" indent="-457200" algn="l">
              <a:buFont typeface="Arial"/>
              <a:buChar char="•"/>
            </a:pPr>
            <a:r>
              <a:rPr lang="en-US" sz="2400" dirty="0">
                <a:solidFill>
                  <a:srgbClr val="000000"/>
                </a:solidFill>
              </a:rPr>
              <a:t>Are they natural and logical for the school’s environment? </a:t>
            </a:r>
          </a:p>
          <a:p>
            <a:pPr algn="l"/>
            <a:endParaRPr lang="en-US" sz="1600" dirty="0">
              <a:solidFill>
                <a:srgbClr val="000000"/>
              </a:solidFill>
            </a:endParaRPr>
          </a:p>
          <a:p>
            <a:pPr algn="l"/>
            <a:r>
              <a:rPr lang="en-US" sz="2800" dirty="0">
                <a:solidFill>
                  <a:srgbClr val="000000"/>
                </a:solidFill>
              </a:rPr>
              <a:t>Discuss with your partner whether your current consequences are natural and logical.</a:t>
            </a:r>
          </a:p>
          <a:p>
            <a:pPr algn="l"/>
            <a:endParaRPr lang="en-US" sz="1600" dirty="0">
              <a:solidFill>
                <a:srgbClr val="000000"/>
              </a:solidFill>
            </a:endParaRPr>
          </a:p>
        </p:txBody>
      </p:sp>
      <p:sp>
        <p:nvSpPr>
          <p:cNvPr id="6" name="Title 1"/>
          <p:cNvSpPr txBox="1">
            <a:spLocks/>
          </p:cNvSpPr>
          <p:nvPr/>
        </p:nvSpPr>
        <p:spPr>
          <a:xfrm>
            <a:off x="3962400" y="304800"/>
            <a:ext cx="4648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9: Consequences: An Introduction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4495800" cy="2895600"/>
          </a:xfrm>
        </p:spPr>
        <p:txBody>
          <a:bodyPr>
            <a:normAutofit/>
          </a:bodyPr>
          <a:lstStyle/>
          <a:p>
            <a:pPr marL="0" algn="l">
              <a:buNone/>
            </a:pPr>
            <a:r>
              <a:rPr lang="en-US" sz="2800" dirty="0">
                <a:solidFill>
                  <a:srgbClr val="000000"/>
                </a:solidFill>
              </a:rPr>
              <a:t>A positive consequence, or reinforcement, is a means by which teachers can increase the probability that a behavior will occur again in the future.</a:t>
            </a:r>
          </a:p>
        </p:txBody>
      </p:sp>
      <p:sp>
        <p:nvSpPr>
          <p:cNvPr id="5"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pic>
        <p:nvPicPr>
          <p:cNvPr id="6" name="Picture 5" descr="16 rollison tame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981200"/>
            <a:ext cx="2971800" cy="205059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6400800" cy="4191000"/>
          </a:xfrm>
        </p:spPr>
        <p:txBody>
          <a:bodyPr>
            <a:normAutofit/>
          </a:bodyPr>
          <a:lstStyle/>
          <a:p>
            <a:pPr algn="l"/>
            <a:r>
              <a:rPr lang="en-US" sz="2800" dirty="0">
                <a:solidFill>
                  <a:srgbClr val="000000"/>
                </a:solidFill>
              </a:rPr>
              <a:t>Review your own positive </a:t>
            </a:r>
            <a:r>
              <a:rPr lang="en-US" sz="2800" dirty="0" err="1">
                <a:solidFill>
                  <a:srgbClr val="000000"/>
                </a:solidFill>
              </a:rPr>
              <a:t>reinforcers</a:t>
            </a:r>
            <a:r>
              <a:rPr lang="en-US" sz="2800" dirty="0">
                <a:solidFill>
                  <a:srgbClr val="000000"/>
                </a:solidFill>
              </a:rPr>
              <a:t>. Are they:</a:t>
            </a:r>
          </a:p>
          <a:p>
            <a:pPr algn="l"/>
            <a:endParaRPr lang="en-US" sz="1600" dirty="0">
              <a:solidFill>
                <a:srgbClr val="000000"/>
              </a:solidFill>
            </a:endParaRPr>
          </a:p>
          <a:p>
            <a:pPr marL="457200" indent="-457200" algn="l">
              <a:buFont typeface="Arial"/>
              <a:buChar char="•"/>
            </a:pPr>
            <a:r>
              <a:rPr lang="en-US" sz="2400" dirty="0">
                <a:solidFill>
                  <a:srgbClr val="000000"/>
                </a:solidFill>
              </a:rPr>
              <a:t>Something the student considers pleasant or rewarding? </a:t>
            </a:r>
          </a:p>
          <a:p>
            <a:pPr marL="457200" indent="-457200" algn="l">
              <a:buFont typeface="Arial"/>
              <a:buChar char="•"/>
            </a:pPr>
            <a:r>
              <a:rPr lang="en-US" sz="2400" dirty="0">
                <a:solidFill>
                  <a:srgbClr val="000000"/>
                </a:solidFill>
              </a:rPr>
              <a:t>Inexpensive? </a:t>
            </a:r>
          </a:p>
          <a:p>
            <a:pPr marL="457200" indent="-457200" algn="l">
              <a:buFont typeface="Arial"/>
              <a:buChar char="•"/>
            </a:pPr>
            <a:r>
              <a:rPr lang="en-US" sz="2400" dirty="0">
                <a:solidFill>
                  <a:srgbClr val="000000"/>
                </a:solidFill>
              </a:rPr>
              <a:t>Appropriate to the classroom environment? </a:t>
            </a:r>
          </a:p>
          <a:p>
            <a:pPr marL="457200" indent="-457200" algn="l">
              <a:buFont typeface="Arial"/>
              <a:buChar char="•"/>
            </a:pPr>
            <a:r>
              <a:rPr lang="en-US" sz="2400" dirty="0">
                <a:solidFill>
                  <a:srgbClr val="000000"/>
                </a:solidFill>
              </a:rPr>
              <a:t>Easily and quickly administered or awarded?  </a:t>
            </a:r>
          </a:p>
          <a:p>
            <a:pPr algn="l"/>
            <a:endParaRPr lang="en-US" sz="1600" dirty="0">
              <a:solidFill>
                <a:srgbClr val="000000"/>
              </a:solidFill>
            </a:endParaRPr>
          </a:p>
          <a:p>
            <a:pPr algn="l"/>
            <a:r>
              <a:rPr lang="en-US" sz="2800" dirty="0">
                <a:solidFill>
                  <a:srgbClr val="000000"/>
                </a:solidFill>
              </a:rPr>
              <a:t>Do they meet the criteria? </a:t>
            </a:r>
          </a:p>
        </p:txBody>
      </p:sp>
      <p:sp>
        <p:nvSpPr>
          <p:cNvPr id="4"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8077200" cy="1447800"/>
          </a:xfrm>
        </p:spPr>
        <p:txBody>
          <a:bodyPr>
            <a:normAutofit fontScale="25000" lnSpcReduction="20000"/>
          </a:bodyPr>
          <a:lstStyle/>
          <a:p>
            <a:pPr algn="l">
              <a:buNone/>
            </a:pPr>
            <a:r>
              <a:rPr lang="en-US" sz="11200" dirty="0">
                <a:solidFill>
                  <a:srgbClr val="000000"/>
                </a:solidFill>
              </a:rPr>
              <a:t>Characteristics of Positive Consequences</a:t>
            </a:r>
          </a:p>
          <a:p>
            <a:pPr algn="l"/>
            <a:endParaRPr lang="en-US" sz="6400" dirty="0">
              <a:solidFill>
                <a:srgbClr val="000000"/>
              </a:solidFill>
            </a:endParaRPr>
          </a:p>
          <a:p>
            <a:pPr algn="l"/>
            <a:endParaRPr lang="en-US" sz="6400" dirty="0">
              <a:solidFill>
                <a:srgbClr val="000000"/>
              </a:solidFill>
            </a:endParaRPr>
          </a:p>
          <a:p>
            <a:pPr algn="l">
              <a:spcBef>
                <a:spcPts val="0"/>
              </a:spcBef>
            </a:pPr>
            <a:r>
              <a:rPr lang="en-US" sz="9600" dirty="0">
                <a:solidFill>
                  <a:srgbClr val="000000"/>
                </a:solidFill>
              </a:rPr>
              <a:t>Review the table of tangible, social, and activity reinforcers. </a:t>
            </a: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r>
              <a:rPr lang="en-US" sz="9600" dirty="0">
                <a:solidFill>
                  <a:srgbClr val="000000"/>
                </a:solidFill>
              </a:rPr>
              <a:t>Share any additional </a:t>
            </a:r>
            <a:r>
              <a:rPr lang="en-US" sz="9600" dirty="0" err="1">
                <a:solidFill>
                  <a:srgbClr val="000000"/>
                </a:solidFill>
              </a:rPr>
              <a:t>reinforcer</a:t>
            </a:r>
            <a:r>
              <a:rPr lang="en-US" sz="9600" dirty="0">
                <a:solidFill>
                  <a:srgbClr val="000000"/>
                </a:solidFill>
              </a:rPr>
              <a:t> you may use with your group or team.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01001151"/>
              </p:ext>
            </p:extLst>
          </p:nvPr>
        </p:nvGraphicFramePr>
        <p:xfrm>
          <a:off x="304800" y="3429000"/>
          <a:ext cx="8305800" cy="1211580"/>
        </p:xfrm>
        <a:graphic>
          <a:graphicData uri="http://schemas.openxmlformats.org/drawingml/2006/table">
            <a:tbl>
              <a:tblPr firstRow="1" bandRow="1">
                <a:tableStyleId>{5C22544A-7EE6-4342-B048-85BDC9FD1C3A}</a:tableStyleId>
              </a:tblPr>
              <a:tblGrid>
                <a:gridCol w="2768600">
                  <a:extLst>
                    <a:ext uri="{9D8B030D-6E8A-4147-A177-3AD203B41FA5}">
                      <a16:colId xmlns:a16="http://schemas.microsoft.com/office/drawing/2014/main" xmlns="" val="20000"/>
                    </a:ext>
                  </a:extLst>
                </a:gridCol>
                <a:gridCol w="2768600">
                  <a:extLst>
                    <a:ext uri="{9D8B030D-6E8A-4147-A177-3AD203B41FA5}">
                      <a16:colId xmlns:a16="http://schemas.microsoft.com/office/drawing/2014/main" xmlns="" val="20001"/>
                    </a:ext>
                  </a:extLst>
                </a:gridCol>
                <a:gridCol w="2768600">
                  <a:extLst>
                    <a:ext uri="{9D8B030D-6E8A-4147-A177-3AD203B41FA5}">
                      <a16:colId xmlns:a16="http://schemas.microsoft.com/office/drawing/2014/main" xmlns="" val="20002"/>
                    </a:ext>
                  </a:extLst>
                </a:gridCol>
              </a:tblGrid>
              <a:tr h="571500">
                <a:tc>
                  <a:txBody>
                    <a:bodyPr/>
                    <a:lstStyle/>
                    <a:p>
                      <a:r>
                        <a:rPr lang="en-US" dirty="0"/>
                        <a:t>Tangible</a:t>
                      </a:r>
                      <a:r>
                        <a:rPr lang="en-US" baseline="0" dirty="0"/>
                        <a:t> </a:t>
                      </a:r>
                      <a:endParaRPr lang="en-US" dirty="0"/>
                    </a:p>
                  </a:txBody>
                  <a:tcPr/>
                </a:tc>
                <a:tc>
                  <a:txBody>
                    <a:bodyPr/>
                    <a:lstStyle/>
                    <a:p>
                      <a:r>
                        <a:rPr lang="en-US" dirty="0"/>
                        <a:t>Social </a:t>
                      </a:r>
                    </a:p>
                  </a:txBody>
                  <a:tcPr/>
                </a:tc>
                <a:tc>
                  <a:txBody>
                    <a:bodyPr/>
                    <a:lstStyle/>
                    <a:p>
                      <a:r>
                        <a:rPr lang="en-US" dirty="0"/>
                        <a:t>Activity </a:t>
                      </a:r>
                    </a:p>
                  </a:txBody>
                  <a:tcPr/>
                </a:tc>
                <a:extLst>
                  <a:ext uri="{0D108BD9-81ED-4DB2-BD59-A6C34878D82A}">
                    <a16:rowId xmlns:a16="http://schemas.microsoft.com/office/drawing/2014/main" xmlns="" val="10000"/>
                  </a:ext>
                </a:extLst>
              </a:tr>
              <a:tr h="571500">
                <a:tc>
                  <a:txBody>
                    <a:bodyPr/>
                    <a:lstStyle/>
                    <a:p>
                      <a:r>
                        <a:rPr lang="en-US" dirty="0"/>
                        <a:t>Stickers </a:t>
                      </a:r>
                    </a:p>
                    <a:p>
                      <a:r>
                        <a:rPr lang="en-US" dirty="0"/>
                        <a:t>Tokens</a:t>
                      </a:r>
                      <a:r>
                        <a:rPr lang="en-US" baseline="0" dirty="0"/>
                        <a:t> </a:t>
                      </a:r>
                      <a:endParaRPr lang="en-US" dirty="0"/>
                    </a:p>
                  </a:txBody>
                  <a:tcPr/>
                </a:tc>
                <a:tc>
                  <a:txBody>
                    <a:bodyPr/>
                    <a:lstStyle/>
                    <a:p>
                      <a:r>
                        <a:rPr lang="en-US" dirty="0"/>
                        <a:t>Smile</a:t>
                      </a:r>
                      <a:r>
                        <a:rPr lang="en-US" baseline="0" dirty="0"/>
                        <a:t> </a:t>
                      </a:r>
                    </a:p>
                    <a:p>
                      <a:r>
                        <a:rPr lang="en-US" baseline="0" dirty="0"/>
                        <a:t>Praise </a:t>
                      </a:r>
                      <a:endParaRPr lang="en-US" dirty="0"/>
                    </a:p>
                  </a:txBody>
                  <a:tcPr/>
                </a:tc>
                <a:tc>
                  <a:txBody>
                    <a:bodyPr/>
                    <a:lstStyle/>
                    <a:p>
                      <a:r>
                        <a:rPr lang="en-US" dirty="0"/>
                        <a:t>Reading a story </a:t>
                      </a:r>
                    </a:p>
                    <a:p>
                      <a:r>
                        <a:rPr lang="en-US" dirty="0"/>
                        <a:t>Drawing</a:t>
                      </a:r>
                      <a:r>
                        <a:rPr lang="en-US" baseline="0" dirty="0"/>
                        <a:t> </a:t>
                      </a:r>
                      <a:endParaRPr lang="en-US" dirty="0"/>
                    </a:p>
                  </a:txBody>
                  <a:tcPr/>
                </a:tc>
                <a:extLst>
                  <a:ext uri="{0D108BD9-81ED-4DB2-BD59-A6C34878D82A}">
                    <a16:rowId xmlns:a16="http://schemas.microsoft.com/office/drawing/2014/main" xmlns="" val="10001"/>
                  </a:ext>
                </a:extLst>
              </a:tr>
            </a:tbl>
          </a:graphicData>
        </a:graphic>
      </p:graphicFrame>
      <p:sp>
        <p:nvSpPr>
          <p:cNvPr id="6"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153400" cy="990600"/>
          </a:xfrm>
        </p:spPr>
        <p:txBody>
          <a:bodyPr>
            <a:normAutofit/>
          </a:bodyPr>
          <a:lstStyle/>
          <a:p>
            <a:pPr algn="l"/>
            <a:r>
              <a:rPr lang="en-US" sz="2800" dirty="0">
                <a:solidFill>
                  <a:srgbClr val="000000"/>
                </a:solidFill>
              </a:rPr>
              <a:t>After listening to Dr. Lori Jackman, reflect and respond to the following question:</a:t>
            </a:r>
          </a:p>
        </p:txBody>
      </p:sp>
      <p:pic>
        <p:nvPicPr>
          <p:cNvPr id="2" name="Picture 1" descr="LoriJackman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143850"/>
            <a:ext cx="2072217" cy="2762956"/>
          </a:xfrm>
          <a:prstGeom prst="rect">
            <a:avLst/>
          </a:prstGeom>
        </p:spPr>
      </p:pic>
      <p:sp>
        <p:nvSpPr>
          <p:cNvPr id="5" name="TextBox 4">
            <a:extLst>
              <a:ext uri="{FF2B5EF4-FFF2-40B4-BE49-F238E27FC236}">
                <a16:creationId xmlns:a16="http://schemas.microsoft.com/office/drawing/2014/main" xmlns="" id="{16BEBCCD-F11B-1F4F-9E70-29B0713C225A}"/>
              </a:ext>
            </a:extLst>
          </p:cNvPr>
          <p:cNvSpPr txBox="1"/>
          <p:nvPr/>
        </p:nvSpPr>
        <p:spPr>
          <a:xfrm>
            <a:off x="218268" y="3048000"/>
            <a:ext cx="5334000"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0000"/>
                </a:solidFill>
                <a:latin typeface="Arial Narrow" panose="020B0604020202020204" pitchFamily="34" charset="0"/>
                <a:cs typeface="Arial Narrow" panose="020B0604020202020204" pitchFamily="34" charset="0"/>
              </a:rPr>
              <a:t>Why is it important to be “heavy handed” when you begin implementing a behavior management system? </a:t>
            </a:r>
          </a:p>
          <a:p>
            <a:endParaRPr lang="en-US" dirty="0"/>
          </a:p>
        </p:txBody>
      </p:sp>
      <p:sp>
        <p:nvSpPr>
          <p:cNvPr id="7"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029200" cy="2895600"/>
          </a:xfrm>
        </p:spPr>
        <p:txBody>
          <a:bodyPr>
            <a:normAutofit/>
          </a:bodyPr>
          <a:lstStyle/>
          <a:p>
            <a:pPr marL="0" algn="l">
              <a:buNone/>
            </a:pPr>
            <a:r>
              <a:rPr lang="en-US" sz="2800" dirty="0">
                <a:solidFill>
                  <a:schemeClr val="tx1"/>
                </a:solidFill>
              </a:rPr>
              <a:t>Negative consequences are the means by which teachers can decrease the probability that a behavior will occur in the future. </a:t>
            </a:r>
          </a:p>
        </p:txBody>
      </p:sp>
      <p:sp>
        <p:nvSpPr>
          <p:cNvPr id="5"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pic>
        <p:nvPicPr>
          <p:cNvPr id="6" name="Picture 5" descr="4-Rollisonlecturingk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905000"/>
            <a:ext cx="2514600" cy="18951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5943600" y="2362200"/>
            <a:ext cx="3090863" cy="1979966"/>
          </a:xfrm>
          <a:prstGeom prst="rect">
            <a:avLst/>
          </a:prstGeom>
          <a:noFill/>
          <a:ln w="9525">
            <a:noFill/>
            <a:miter lim="800000"/>
            <a:headEnd/>
            <a:tailEnd/>
          </a:ln>
        </p:spPr>
      </p:pic>
      <p:sp>
        <p:nvSpPr>
          <p:cNvPr id="2" name="Title 1"/>
          <p:cNvSpPr>
            <a:spLocks noGrp="1"/>
          </p:cNvSpPr>
          <p:nvPr>
            <p:ph type="ctrTitle"/>
          </p:nvPr>
        </p:nvSpPr>
        <p:spPr>
          <a:xfrm>
            <a:off x="5219700" y="394615"/>
            <a:ext cx="3086100" cy="367385"/>
          </a:xfrm>
        </p:spPr>
        <p:txBody>
          <a:bodyPr>
            <a:noAutofit/>
          </a:bodyPr>
          <a:lstStyle/>
          <a:p>
            <a:pPr algn="l"/>
            <a:r>
              <a:rPr lang="en-US" sz="2400" dirty="0"/>
              <a:t>The </a:t>
            </a:r>
            <a:r>
              <a:rPr lang="en-US" sz="2400" i="1" dirty="0"/>
              <a:t>STAR Legacy Cycle</a:t>
            </a:r>
            <a:r>
              <a:rPr lang="en-US" sz="2400" dirty="0"/>
              <a:t> </a:t>
            </a:r>
          </a:p>
        </p:txBody>
      </p:sp>
      <p:sp>
        <p:nvSpPr>
          <p:cNvPr id="3" name="Content Placeholder 2"/>
          <p:cNvSpPr>
            <a:spLocks noGrp="1"/>
          </p:cNvSpPr>
          <p:nvPr>
            <p:ph type="subTitle" idx="1"/>
          </p:nvPr>
        </p:nvSpPr>
        <p:spPr>
          <a:xfrm>
            <a:off x="228600" y="2286000"/>
            <a:ext cx="5715000" cy="3810000"/>
          </a:xfrm>
        </p:spPr>
        <p:txBody>
          <a:bodyPr>
            <a:noAutofit/>
          </a:bodyPr>
          <a:lstStyle/>
          <a:p>
            <a:pPr algn="l"/>
            <a:r>
              <a:rPr lang="en-US" sz="2000" b="1" dirty="0">
                <a:solidFill>
                  <a:srgbClr val="000000"/>
                </a:solidFill>
              </a:rPr>
              <a:t>Challenge</a:t>
            </a:r>
            <a:r>
              <a:rPr lang="en-US" sz="2000" dirty="0">
                <a:solidFill>
                  <a:srgbClr val="000000"/>
                </a:solidFill>
              </a:rPr>
              <a:t>: Case-based </a:t>
            </a:r>
            <a:r>
              <a:rPr lang="en-US" sz="2000" dirty="0" smtClean="0">
                <a:solidFill>
                  <a:srgbClr val="000000"/>
                </a:solidFill>
              </a:rPr>
              <a:t>scenario to </a:t>
            </a:r>
            <a:r>
              <a:rPr lang="en-US" sz="2000" dirty="0">
                <a:solidFill>
                  <a:srgbClr val="000000"/>
                </a:solidFill>
              </a:rPr>
              <a:t>invite inquiry </a:t>
            </a:r>
          </a:p>
          <a:p>
            <a:pPr algn="l"/>
            <a:endParaRPr lang="en-US" sz="1400" dirty="0">
              <a:solidFill>
                <a:srgbClr val="000000"/>
              </a:solidFill>
            </a:endParaRPr>
          </a:p>
          <a:p>
            <a:pPr algn="l"/>
            <a:r>
              <a:rPr lang="en-US" sz="2000" b="1" dirty="0">
                <a:solidFill>
                  <a:srgbClr val="000000"/>
                </a:solidFill>
              </a:rPr>
              <a:t>Initial Thoughts</a:t>
            </a:r>
            <a:r>
              <a:rPr lang="en-US" sz="2000" dirty="0">
                <a:solidFill>
                  <a:srgbClr val="000000"/>
                </a:solidFill>
              </a:rPr>
              <a:t>: Generate ideas to explore the Challenge </a:t>
            </a:r>
          </a:p>
          <a:p>
            <a:pPr algn="l"/>
            <a:endParaRPr lang="en-US" sz="1400" dirty="0">
              <a:solidFill>
                <a:srgbClr val="000000"/>
              </a:solidFill>
            </a:endParaRPr>
          </a:p>
          <a:p>
            <a:pPr algn="l"/>
            <a:r>
              <a:rPr lang="en-US" sz="2000" b="1" dirty="0">
                <a:solidFill>
                  <a:srgbClr val="000000"/>
                </a:solidFill>
              </a:rPr>
              <a:t>Perspectives &amp; Resources</a:t>
            </a:r>
            <a:r>
              <a:rPr lang="en-US" sz="2000" dirty="0">
                <a:solidFill>
                  <a:srgbClr val="000000"/>
                </a:solidFill>
              </a:rPr>
              <a:t>: Access resources relevant to the Challenge as nuggets of information  </a:t>
            </a:r>
          </a:p>
          <a:p>
            <a:pPr algn="l"/>
            <a:endParaRPr lang="en-US" sz="1400" dirty="0">
              <a:solidFill>
                <a:srgbClr val="000000"/>
              </a:solidFill>
            </a:endParaRPr>
          </a:p>
          <a:p>
            <a:pPr algn="l"/>
            <a:r>
              <a:rPr lang="en-US" sz="2000" b="1" dirty="0">
                <a:solidFill>
                  <a:srgbClr val="000000"/>
                </a:solidFill>
              </a:rPr>
              <a:t>Wrap Up</a:t>
            </a:r>
            <a:r>
              <a:rPr lang="en-US" sz="2000" dirty="0">
                <a:solidFill>
                  <a:srgbClr val="000000"/>
                </a:solidFill>
              </a:rPr>
              <a:t>: Summary and opportunities to review Initial Thoughts </a:t>
            </a:r>
          </a:p>
          <a:p>
            <a:pPr algn="l"/>
            <a:endParaRPr lang="en-US" sz="1400" dirty="0">
              <a:solidFill>
                <a:srgbClr val="000000"/>
              </a:solidFill>
            </a:endParaRPr>
          </a:p>
          <a:p>
            <a:pPr algn="l"/>
            <a:r>
              <a:rPr lang="en-US" sz="2000" b="1" dirty="0">
                <a:solidFill>
                  <a:srgbClr val="000000"/>
                </a:solidFill>
              </a:rPr>
              <a:t>Assessment</a:t>
            </a:r>
            <a:r>
              <a:rPr lang="en-US" sz="2000" dirty="0">
                <a:solidFill>
                  <a:srgbClr val="000000"/>
                </a:solidFill>
              </a:rPr>
              <a:t>:</a:t>
            </a:r>
            <a:r>
              <a:rPr lang="en-US" sz="2000" b="1" dirty="0">
                <a:solidFill>
                  <a:srgbClr val="000000"/>
                </a:solidFill>
              </a:rPr>
              <a:t> </a:t>
            </a:r>
            <a:r>
              <a:rPr lang="en-US" sz="2000" dirty="0">
                <a:solidFill>
                  <a:srgbClr val="000000"/>
                </a:solidFill>
              </a:rPr>
              <a:t>Assessment opportunities to apply new knowledge </a:t>
            </a:r>
          </a:p>
        </p:txBody>
      </p:sp>
      <p:sp>
        <p:nvSpPr>
          <p:cNvPr id="4" name="TextBox 3"/>
          <p:cNvSpPr txBox="1"/>
          <p:nvPr/>
        </p:nvSpPr>
        <p:spPr>
          <a:xfrm>
            <a:off x="228600" y="1600200"/>
            <a:ext cx="6248400" cy="523220"/>
          </a:xfrm>
          <a:prstGeom prst="rect">
            <a:avLst/>
          </a:prstGeom>
          <a:noFill/>
        </p:spPr>
        <p:txBody>
          <a:bodyPr wrap="square" rtlCol="0">
            <a:spAutoFit/>
          </a:bodyPr>
          <a:lstStyle/>
          <a:p>
            <a:r>
              <a:rPr lang="en-US" sz="2800" dirty="0">
                <a:latin typeface="Arial Narrow"/>
                <a:cs typeface="Arial Narrow"/>
              </a:rPr>
              <a:t>Five components of the </a:t>
            </a:r>
            <a:r>
              <a:rPr lang="en-US" sz="2800" i="1" dirty="0">
                <a:latin typeface="Arial Narrow"/>
                <a:cs typeface="Arial Narrow"/>
              </a:rPr>
              <a:t>STAR Legacy </a:t>
            </a:r>
            <a:r>
              <a:rPr lang="en-US" sz="2800" dirty="0">
                <a:latin typeface="Arial Narrow"/>
                <a:cs typeface="Arial Narrow"/>
              </a:rPr>
              <a:t>Cycle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7543800" cy="4419600"/>
          </a:xfrm>
        </p:spPr>
        <p:txBody>
          <a:bodyPr>
            <a:normAutofit/>
          </a:bodyPr>
          <a:lstStyle/>
          <a:p>
            <a:pPr algn="l">
              <a:buNone/>
            </a:pPr>
            <a:r>
              <a:rPr lang="en-US" sz="2800" dirty="0">
                <a:solidFill>
                  <a:srgbClr val="000000"/>
                </a:solidFill>
              </a:rPr>
              <a:t>Evaluate your own negative consequences. Are they:</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Considered unpleasant by students?</a:t>
            </a:r>
          </a:p>
          <a:p>
            <a:pPr marL="457200" indent="-457200" algn="l">
              <a:buFont typeface="Arial"/>
              <a:buChar char="•"/>
            </a:pPr>
            <a:r>
              <a:rPr lang="en-US" sz="2400" dirty="0">
                <a:solidFill>
                  <a:srgbClr val="000000"/>
                </a:solidFill>
              </a:rPr>
              <a:t>Applied in an educative rather than vindictive fashion?</a:t>
            </a:r>
          </a:p>
          <a:p>
            <a:pPr marL="457200" indent="-457200" algn="l">
              <a:buFont typeface="Arial"/>
              <a:buChar char="•"/>
            </a:pPr>
            <a:r>
              <a:rPr lang="en-US" sz="2400" dirty="0">
                <a:solidFill>
                  <a:srgbClr val="000000"/>
                </a:solidFill>
              </a:rPr>
              <a:t>Administered calmly and consistently? </a:t>
            </a:r>
          </a:p>
          <a:p>
            <a:pPr marL="457200" indent="-457200" algn="l">
              <a:buFont typeface="Arial"/>
              <a:buChar char="•"/>
            </a:pPr>
            <a:r>
              <a:rPr lang="en-US" sz="2400" dirty="0">
                <a:solidFill>
                  <a:srgbClr val="000000"/>
                </a:solidFill>
              </a:rPr>
              <a:t>Applied along with positive consequences? </a:t>
            </a:r>
          </a:p>
          <a:p>
            <a:pPr marL="457200" indent="-457200" algn="l">
              <a:buFont typeface="Arial"/>
              <a:buChar char="•"/>
            </a:pPr>
            <a:r>
              <a:rPr lang="en-US" sz="2400" dirty="0">
                <a:solidFill>
                  <a:srgbClr val="000000"/>
                </a:solidFill>
              </a:rPr>
              <a:t>Logical for the undesirable behavior?</a:t>
            </a:r>
          </a:p>
          <a:p>
            <a:pPr marL="457200" indent="-457200" algn="l">
              <a:buFont typeface="Arial"/>
              <a:buChar char="•"/>
            </a:pPr>
            <a:r>
              <a:rPr lang="en-US" sz="2400" dirty="0">
                <a:solidFill>
                  <a:srgbClr val="000000"/>
                </a:solidFill>
              </a:rPr>
              <a:t>Applied immediately after the behavior occurs? </a:t>
            </a:r>
          </a:p>
          <a:p>
            <a:pPr marL="457200" indent="-457200" algn="l">
              <a:buFont typeface="Arial"/>
              <a:buChar char="•"/>
            </a:pPr>
            <a:r>
              <a:rPr lang="en-US" sz="2400" dirty="0">
                <a:solidFill>
                  <a:srgbClr val="000000"/>
                </a:solidFill>
              </a:rPr>
              <a:t>Considerate of a student’s dignity? </a:t>
            </a:r>
          </a:p>
          <a:p>
            <a:pPr algn="l"/>
            <a:endParaRPr lang="en-US" sz="1600" dirty="0">
              <a:solidFill>
                <a:srgbClr val="000000"/>
              </a:solidFill>
            </a:endParaRPr>
          </a:p>
        </p:txBody>
      </p:sp>
      <p:sp>
        <p:nvSpPr>
          <p:cNvPr id="5"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876800" cy="3810000"/>
          </a:xfrm>
        </p:spPr>
        <p:txBody>
          <a:bodyPr>
            <a:normAutofit/>
          </a:bodyPr>
          <a:lstStyle/>
          <a:p>
            <a:pPr algn="l">
              <a:buNone/>
            </a:pPr>
            <a:r>
              <a:rPr lang="en-US" sz="2800" dirty="0">
                <a:solidFill>
                  <a:srgbClr val="000000"/>
                </a:solidFill>
              </a:rPr>
              <a:t>Activity </a:t>
            </a:r>
          </a:p>
          <a:p>
            <a:pPr algn="l">
              <a:buNone/>
            </a:pPr>
            <a:endParaRPr lang="en-US" sz="1600" dirty="0">
              <a:solidFill>
                <a:srgbClr val="000000"/>
              </a:solidFill>
            </a:endParaRPr>
          </a:p>
          <a:p>
            <a:pPr marL="342900" indent="-342900" algn="l">
              <a:buFont typeface="Arial"/>
              <a:buChar char="•"/>
            </a:pPr>
            <a:r>
              <a:rPr lang="en-US" sz="2400" dirty="0">
                <a:solidFill>
                  <a:srgbClr val="000000"/>
                </a:solidFill>
              </a:rPr>
              <a:t>Review the negative consequence hierarchies for your grade level.  </a:t>
            </a:r>
          </a:p>
          <a:p>
            <a:pPr marL="342900" indent="-342900" algn="l">
              <a:buFont typeface="Arial"/>
              <a:buChar char="•"/>
            </a:pPr>
            <a:r>
              <a:rPr lang="en-US" sz="2400" dirty="0">
                <a:solidFill>
                  <a:srgbClr val="000000"/>
                </a:solidFill>
              </a:rPr>
              <a:t>Are your negative consequences organized in an increasing intensity hierarchy? </a:t>
            </a:r>
          </a:p>
          <a:p>
            <a:pPr marL="342900" indent="-342900" algn="l">
              <a:buFont typeface="Arial"/>
              <a:buChar char="•"/>
            </a:pPr>
            <a:r>
              <a:rPr lang="en-US" sz="2400" dirty="0">
                <a:solidFill>
                  <a:srgbClr val="000000"/>
                </a:solidFill>
              </a:rPr>
              <a:t>If not, how would they need to be changed?</a:t>
            </a:r>
          </a:p>
        </p:txBody>
      </p:sp>
      <p:pic>
        <p:nvPicPr>
          <p:cNvPr id="6" name="Picture 5" descr="Consequences Poster Element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163590"/>
            <a:ext cx="3733800" cy="3475210"/>
          </a:xfrm>
          <a:prstGeom prst="rect">
            <a:avLst/>
          </a:prstGeom>
        </p:spPr>
      </p:pic>
      <p:sp>
        <p:nvSpPr>
          <p:cNvPr id="7"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8458200" cy="4495800"/>
          </a:xfrm>
        </p:spPr>
        <p:txBody>
          <a:bodyPr>
            <a:normAutofit fontScale="47500" lnSpcReduction="20000"/>
          </a:bodyPr>
          <a:lstStyle/>
          <a:p>
            <a:pPr algn="l"/>
            <a:r>
              <a:rPr lang="en-US" sz="5900" dirty="0">
                <a:solidFill>
                  <a:srgbClr val="000000"/>
                </a:solidFill>
              </a:rPr>
              <a:t>Deliver consequences with certainty: </a:t>
            </a:r>
          </a:p>
          <a:p>
            <a:pPr algn="l"/>
            <a:endParaRPr lang="en-US" sz="3400" dirty="0">
              <a:solidFill>
                <a:srgbClr val="000000"/>
              </a:solidFill>
            </a:endParaRPr>
          </a:p>
          <a:p>
            <a:pPr marL="457200" indent="-457200" algn="l">
              <a:buFont typeface="Arial"/>
              <a:buChar char="•"/>
            </a:pPr>
            <a:r>
              <a:rPr lang="en-US" sz="5100" dirty="0">
                <a:solidFill>
                  <a:srgbClr val="000000"/>
                </a:solidFill>
              </a:rPr>
              <a:t>Apply them consistently </a:t>
            </a:r>
          </a:p>
          <a:p>
            <a:pPr marL="457200" indent="-457200" algn="l">
              <a:buFont typeface="Arial"/>
              <a:buChar char="•"/>
            </a:pPr>
            <a:r>
              <a:rPr lang="en-US" sz="5100" dirty="0">
                <a:solidFill>
                  <a:srgbClr val="000000"/>
                </a:solidFill>
              </a:rPr>
              <a:t>Use the power of proximity </a:t>
            </a:r>
          </a:p>
          <a:p>
            <a:pPr marL="457200" indent="-457200" algn="l">
              <a:buFont typeface="Arial"/>
              <a:buChar char="•"/>
            </a:pPr>
            <a:r>
              <a:rPr lang="en-US" sz="5100" dirty="0">
                <a:solidFill>
                  <a:srgbClr val="000000"/>
                </a:solidFill>
              </a:rPr>
              <a:t>Make direct eye contact </a:t>
            </a:r>
          </a:p>
          <a:p>
            <a:pPr marL="457200" indent="-457200" algn="l">
              <a:buFont typeface="Arial"/>
              <a:buChar char="•"/>
            </a:pPr>
            <a:r>
              <a:rPr lang="en-US" sz="5100" dirty="0">
                <a:solidFill>
                  <a:srgbClr val="000000"/>
                </a:solidFill>
              </a:rPr>
              <a:t>Use a soft voice </a:t>
            </a:r>
          </a:p>
          <a:p>
            <a:pPr marL="457200" indent="-457200" algn="l">
              <a:buFont typeface="Arial"/>
              <a:buChar char="•"/>
            </a:pPr>
            <a:r>
              <a:rPr lang="en-US" sz="5100" dirty="0">
                <a:solidFill>
                  <a:srgbClr val="000000"/>
                </a:solidFill>
              </a:rPr>
              <a:t>Be firm and anger-free </a:t>
            </a:r>
          </a:p>
          <a:p>
            <a:pPr marL="457200" indent="-457200" algn="l">
              <a:buFont typeface="Arial"/>
              <a:buChar char="•"/>
            </a:pPr>
            <a:r>
              <a:rPr lang="en-US" sz="5100" dirty="0">
                <a:solidFill>
                  <a:srgbClr val="000000"/>
                </a:solidFill>
              </a:rPr>
              <a:t>Link the consequence to the expected behaviors </a:t>
            </a:r>
          </a:p>
          <a:p>
            <a:pPr marL="457200" indent="-457200" algn="l">
              <a:buFont typeface="Arial"/>
              <a:buChar char="•"/>
            </a:pPr>
            <a:r>
              <a:rPr lang="en-US" sz="5100" dirty="0">
                <a:solidFill>
                  <a:srgbClr val="000000"/>
                </a:solidFill>
              </a:rPr>
              <a:t>Never accept excuses, bargaining, or whining  </a:t>
            </a:r>
          </a:p>
          <a:p>
            <a:pPr marL="0" algn="l">
              <a:buNone/>
            </a:pPr>
            <a:endParaRPr lang="en-US" sz="3400" dirty="0">
              <a:solidFill>
                <a:srgbClr val="000000"/>
              </a:solidFill>
            </a:endParaRPr>
          </a:p>
          <a:p>
            <a:pPr marL="0" algn="l">
              <a:buNone/>
            </a:pPr>
            <a:r>
              <a:rPr lang="en-US" sz="5900" dirty="0">
                <a:solidFill>
                  <a:srgbClr val="000000"/>
                </a:solidFill>
              </a:rPr>
              <a:t>Which of these is the most difficult for you? Share with your partner.</a:t>
            </a:r>
          </a:p>
        </p:txBody>
      </p:sp>
      <p:sp>
        <p:nvSpPr>
          <p:cNvPr id="5"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5486400" cy="4419600"/>
          </a:xfrm>
        </p:spPr>
        <p:txBody>
          <a:bodyPr>
            <a:normAutofit/>
          </a:bodyPr>
          <a:lstStyle/>
          <a:p>
            <a:pPr marL="0" algn="l">
              <a:buNone/>
            </a:pPr>
            <a:r>
              <a:rPr lang="en-US" sz="2800" dirty="0">
                <a:solidFill>
                  <a:srgbClr val="000000"/>
                </a:solidFill>
              </a:rPr>
              <a:t>After listening to Dr. Lori </a:t>
            </a:r>
            <a:r>
              <a:rPr lang="en-US" sz="2800" dirty="0" err="1">
                <a:solidFill>
                  <a:srgbClr val="000000"/>
                </a:solidFill>
              </a:rPr>
              <a:t>Jackman</a:t>
            </a:r>
            <a:r>
              <a:rPr lang="en-US" sz="2800" dirty="0">
                <a:solidFill>
                  <a:srgbClr val="000000"/>
                </a:solidFill>
              </a:rPr>
              <a:t>, discuss these questions with your group or team: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Why is consistency important? </a:t>
            </a:r>
          </a:p>
          <a:p>
            <a:pPr marL="457200" indent="-457200" algn="l">
              <a:buFont typeface="Arial"/>
              <a:buChar char="•"/>
            </a:pPr>
            <a:r>
              <a:rPr lang="en-US" sz="2400" dirty="0">
                <a:solidFill>
                  <a:srgbClr val="000000"/>
                </a:solidFill>
              </a:rPr>
              <a:t>How do you ensure that students make the connection between negative consequences and the classroom behavior management system rather than the teacher?</a:t>
            </a:r>
          </a:p>
          <a:p>
            <a:endParaRPr lang="en-US" dirty="0"/>
          </a:p>
        </p:txBody>
      </p:sp>
      <p:pic>
        <p:nvPicPr>
          <p:cNvPr id="5" name="Picture 4" descr="LoriJackman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057400"/>
            <a:ext cx="2072217" cy="2762956"/>
          </a:xfrm>
          <a:prstGeom prst="rect">
            <a:avLst/>
          </a:prstGeom>
        </p:spPr>
      </p:pic>
      <p:sp>
        <p:nvSpPr>
          <p:cNvPr id="6"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Slide Number Placeholder 4"/>
          <p:cNvSpPr>
            <a:spLocks noGrp="1"/>
          </p:cNvSpPr>
          <p:nvPr>
            <p:ph type="sldNum" sz="quarter" idx="12"/>
          </p:nvPr>
        </p:nvSpPr>
        <p:spPr/>
        <p:txBody>
          <a:bodyPr/>
          <a:lstStyle/>
          <a:p>
            <a:fld id="{5D49C583-93D1-E54A-AD29-CDC0CEC6E05C}" type="slidenum">
              <a:rPr lang="en-US" smtClean="0">
                <a:solidFill>
                  <a:prstClr val="black">
                    <a:tint val="75000"/>
                  </a:prstClr>
                </a:solidFill>
              </a:rPr>
              <a:pPr/>
              <a:t>54</a:t>
            </a:fld>
            <a:endParaRPr lang="en-US" dirty="0">
              <a:solidFill>
                <a:prstClr val="black">
                  <a:tint val="75000"/>
                </a:prstClr>
              </a:solidFill>
            </a:endParaRPr>
          </a:p>
        </p:txBody>
      </p:sp>
      <p:sp>
        <p:nvSpPr>
          <p:cNvPr id="11" name="Content Placeholder 10"/>
          <p:cNvSpPr>
            <a:spLocks noGrp="1"/>
          </p:cNvSpPr>
          <p:nvPr>
            <p:ph idx="1"/>
          </p:nvPr>
        </p:nvSpPr>
        <p:spPr>
          <a:xfrm>
            <a:off x="457200" y="1752601"/>
            <a:ext cx="3962400" cy="11430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029200" y="285750"/>
            <a:ext cx="3581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3" name="Picture 2">
            <a:extLst>
              <a:ext uri="{FF2B5EF4-FFF2-40B4-BE49-F238E27FC236}">
                <a16:creationId xmlns:a16="http://schemas.microsoft.com/office/drawing/2014/main" xmlns="" id="{1406B60F-CA87-E442-82CC-A7D043CD1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691481"/>
            <a:ext cx="3415826"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8740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3962400" cy="2057400"/>
          </a:xfrm>
        </p:spPr>
        <p:txBody>
          <a:bodyPr>
            <a:normAutofit/>
          </a:bodyPr>
          <a:lstStyle/>
          <a:p>
            <a:pPr marL="0" algn="l">
              <a:buNone/>
            </a:pPr>
            <a:r>
              <a:rPr lang="en-US" sz="2800" dirty="0">
                <a:solidFill>
                  <a:schemeClr val="tx1"/>
                </a:solidFill>
              </a:rPr>
              <a:t>Ms. Rollison is ready to develop her action plan to implement her classroom management system. </a:t>
            </a:r>
          </a:p>
        </p:txBody>
      </p:sp>
      <p:sp>
        <p:nvSpPr>
          <p:cNvPr id="7"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2" name="Picture 1" descr="FBA challeng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981200"/>
            <a:ext cx="3186395" cy="236008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077200" cy="3733800"/>
          </a:xfrm>
        </p:spPr>
        <p:txBody>
          <a:bodyPr>
            <a:normAutofit/>
          </a:bodyPr>
          <a:lstStyle/>
          <a:p>
            <a:pPr marL="0" algn="l">
              <a:buNone/>
            </a:pPr>
            <a:r>
              <a:rPr lang="en-US" sz="2800" dirty="0">
                <a:solidFill>
                  <a:srgbClr val="000000"/>
                </a:solidFill>
              </a:rPr>
              <a:t>In order to implement her plan, Ms. Rollison needs to follow several steps: </a:t>
            </a:r>
          </a:p>
          <a:p>
            <a:pPr marL="0" algn="l">
              <a:buNone/>
            </a:pPr>
            <a:endParaRPr lang="en-US" sz="1600" dirty="0">
              <a:solidFill>
                <a:srgbClr val="000000"/>
              </a:solidFill>
            </a:endParaRPr>
          </a:p>
          <a:p>
            <a:pPr algn="l">
              <a:buNone/>
            </a:pPr>
            <a:r>
              <a:rPr lang="en-US" sz="2400" dirty="0">
                <a:solidFill>
                  <a:srgbClr val="000000"/>
                </a:solidFill>
              </a:rPr>
              <a:t>1) Develop a toolkit</a:t>
            </a:r>
          </a:p>
          <a:p>
            <a:pPr algn="l">
              <a:buNone/>
            </a:pPr>
            <a:r>
              <a:rPr lang="en-US" sz="2400" dirty="0">
                <a:solidFill>
                  <a:srgbClr val="000000"/>
                </a:solidFill>
              </a:rPr>
              <a:t>2) Teach the plan to her students </a:t>
            </a:r>
          </a:p>
          <a:p>
            <a:pPr algn="l">
              <a:buNone/>
            </a:pPr>
            <a:r>
              <a:rPr lang="en-US" sz="2400" dirty="0">
                <a:solidFill>
                  <a:srgbClr val="000000"/>
                </a:solidFill>
              </a:rPr>
              <a:t>3) Share the plan with others </a:t>
            </a:r>
          </a:p>
          <a:p>
            <a:pPr algn="l">
              <a:buNone/>
            </a:pPr>
            <a:r>
              <a:rPr lang="en-US" sz="2400" dirty="0">
                <a:solidFill>
                  <a:srgbClr val="000000"/>
                </a:solidFill>
              </a:rPr>
              <a:t>4) Review the plan regularly </a:t>
            </a:r>
          </a:p>
        </p:txBody>
      </p:sp>
      <p:sp>
        <p:nvSpPr>
          <p:cNvPr id="4"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8407400" cy="3200400"/>
          </a:xfrm>
        </p:spPr>
        <p:txBody>
          <a:bodyPr>
            <a:normAutofit/>
          </a:bodyPr>
          <a:lstStyle/>
          <a:p>
            <a:pPr marL="0" algn="l">
              <a:buNone/>
            </a:pPr>
            <a:r>
              <a:rPr lang="en-US" sz="2800" dirty="0">
                <a:solidFill>
                  <a:srgbClr val="000000"/>
                </a:solidFill>
              </a:rPr>
              <a:t>Work with your group or team to identify steps to develop your own comprehensive behavior management plan.</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Develop a Toolkit </a:t>
            </a:r>
          </a:p>
          <a:p>
            <a:pPr marL="457200" indent="-457200" algn="l">
              <a:buFont typeface="Arial"/>
              <a:buChar char="•"/>
            </a:pPr>
            <a:r>
              <a:rPr lang="en-US" sz="2400" dirty="0">
                <a:solidFill>
                  <a:srgbClr val="000000"/>
                </a:solidFill>
              </a:rPr>
              <a:t>Teach the Plan </a:t>
            </a:r>
          </a:p>
          <a:p>
            <a:pPr marL="457200" indent="-457200" algn="l">
              <a:buFont typeface="Arial"/>
              <a:buChar char="•"/>
            </a:pPr>
            <a:r>
              <a:rPr lang="en-US" sz="2400" dirty="0">
                <a:solidFill>
                  <a:srgbClr val="000000"/>
                </a:solidFill>
              </a:rPr>
              <a:t>Share the Plan </a:t>
            </a:r>
          </a:p>
          <a:p>
            <a:pPr marL="457200" indent="-457200" algn="l">
              <a:buFont typeface="Arial"/>
              <a:buChar char="•"/>
            </a:pPr>
            <a:r>
              <a:rPr lang="en-US" sz="2400" dirty="0">
                <a:solidFill>
                  <a:srgbClr val="000000"/>
                </a:solidFill>
              </a:rPr>
              <a:t>Review the Plan </a:t>
            </a:r>
          </a:p>
        </p:txBody>
      </p:sp>
      <p:pic>
        <p:nvPicPr>
          <p:cNvPr id="6" name="Picture 5">
            <a:extLst>
              <a:ext uri="{FF2B5EF4-FFF2-40B4-BE49-F238E27FC236}">
                <a16:creationId xmlns:a16="http://schemas.microsoft.com/office/drawing/2014/main" xmlns="" id="{E600E1EE-3465-C044-A541-770FC992B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124200"/>
            <a:ext cx="2616200" cy="1689100"/>
          </a:xfrm>
          <a:prstGeom prst="rect">
            <a:avLst/>
          </a:prstGeom>
        </p:spPr>
      </p:pic>
      <p:sp>
        <p:nvSpPr>
          <p:cNvPr id="7"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4343400" cy="3657600"/>
          </a:xfrm>
        </p:spPr>
        <p:txBody>
          <a:bodyPr>
            <a:normAutofit/>
          </a:bodyPr>
          <a:lstStyle/>
          <a:p>
            <a:pPr algn="l">
              <a:buNone/>
            </a:pPr>
            <a:r>
              <a:rPr lang="en-US" sz="2800" dirty="0">
                <a:solidFill>
                  <a:srgbClr val="000000"/>
                </a:solidFill>
              </a:rPr>
              <a:t>Develop a Toolkit</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How it will be accomplished</a:t>
            </a:r>
          </a:p>
          <a:p>
            <a:pPr marL="457200" indent="-457200" algn="l">
              <a:buFont typeface="Arial"/>
              <a:buChar char="•"/>
            </a:pPr>
            <a:r>
              <a:rPr lang="en-US" sz="2400" dirty="0">
                <a:solidFill>
                  <a:srgbClr val="000000"/>
                </a:solidFill>
              </a:rPr>
              <a:t>Completion date  </a:t>
            </a:r>
          </a:p>
        </p:txBody>
      </p:sp>
      <p:pic>
        <p:nvPicPr>
          <p:cNvPr id="6" name="Picture 5">
            <a:extLst>
              <a:ext uri="{FF2B5EF4-FFF2-40B4-BE49-F238E27FC236}">
                <a16:creationId xmlns:a16="http://schemas.microsoft.com/office/drawing/2014/main" xmlns="" id="{3BF4B1FC-9018-FC40-8DD9-13780893E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11" y="1722783"/>
            <a:ext cx="2908623" cy="2228165"/>
          </a:xfrm>
          <a:prstGeom prst="rect">
            <a:avLst/>
          </a:prstGeom>
        </p:spPr>
      </p:pic>
      <p:sp>
        <p:nvSpPr>
          <p:cNvPr id="7" name="TextBox 6">
            <a:extLst>
              <a:ext uri="{FF2B5EF4-FFF2-40B4-BE49-F238E27FC236}">
                <a16:creationId xmlns:a16="http://schemas.microsoft.com/office/drawing/2014/main" xmlns="" id="{B23ED7F4-88F5-D64B-ABA2-0553B076948A}"/>
              </a:ext>
            </a:extLst>
          </p:cNvPr>
          <p:cNvSpPr txBox="1"/>
          <p:nvPr/>
        </p:nvSpPr>
        <p:spPr>
          <a:xfrm>
            <a:off x="5702311" y="4173067"/>
            <a:ext cx="2763367" cy="1477328"/>
          </a:xfrm>
          <a:prstGeom prst="rect">
            <a:avLst/>
          </a:prstGeom>
          <a:noFill/>
        </p:spPr>
        <p:txBody>
          <a:bodyPr wrap="square" rtlCol="0">
            <a:spAutoFit/>
          </a:bodyPr>
          <a:lstStyle/>
          <a:p>
            <a:r>
              <a:rPr lang="en-US" dirty="0"/>
              <a:t>Develop a toolkit: all of the forms</a:t>
            </a:r>
            <a:r>
              <a:rPr lang="en-US" dirty="0" smtClean="0"/>
              <a:t>, posters</a:t>
            </a:r>
            <a:r>
              <a:rPr lang="en-US" dirty="0"/>
              <a:t>, and supports necessary to</a:t>
            </a:r>
          </a:p>
          <a:p>
            <a:r>
              <a:rPr lang="en-US" dirty="0"/>
              <a:t>Implement and sustain the plan</a:t>
            </a:r>
          </a:p>
        </p:txBody>
      </p:sp>
      <p:sp>
        <p:nvSpPr>
          <p:cNvPr id="8"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495800" cy="3733800"/>
          </a:xfrm>
        </p:spPr>
        <p:txBody>
          <a:bodyPr>
            <a:normAutofit/>
          </a:bodyPr>
          <a:lstStyle/>
          <a:p>
            <a:pPr algn="l">
              <a:buNone/>
            </a:pPr>
            <a:r>
              <a:rPr lang="en-US" sz="2800" dirty="0">
                <a:solidFill>
                  <a:srgbClr val="000000"/>
                </a:solidFill>
              </a:rPr>
              <a:t>Teach the Plan</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How it will be accomplished</a:t>
            </a:r>
          </a:p>
          <a:p>
            <a:pPr marL="457200" indent="-457200" algn="l">
              <a:buFont typeface="Arial"/>
              <a:buChar char="•"/>
            </a:pPr>
            <a:r>
              <a:rPr lang="en-US" sz="2400" dirty="0">
                <a:solidFill>
                  <a:srgbClr val="000000"/>
                </a:solidFill>
              </a:rPr>
              <a:t>Completion date  </a:t>
            </a:r>
          </a:p>
          <a:p>
            <a:pPr>
              <a:buNone/>
            </a:pPr>
            <a:r>
              <a:rPr lang="en-US" dirty="0"/>
              <a:t> </a:t>
            </a:r>
          </a:p>
        </p:txBody>
      </p:sp>
      <p:pic>
        <p:nvPicPr>
          <p:cNvPr id="6" name="Picture 5">
            <a:extLst>
              <a:ext uri="{FF2B5EF4-FFF2-40B4-BE49-F238E27FC236}">
                <a16:creationId xmlns:a16="http://schemas.microsoft.com/office/drawing/2014/main" xmlns="" id="{82F0EE5E-02C0-8545-822C-4BE8565BD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828800"/>
            <a:ext cx="2835254" cy="2133600"/>
          </a:xfrm>
          <a:prstGeom prst="rect">
            <a:avLst/>
          </a:prstGeom>
        </p:spPr>
      </p:pic>
      <p:sp>
        <p:nvSpPr>
          <p:cNvPr id="7"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
        <p:nvSpPr>
          <p:cNvPr id="5" name="TextBox 4">
            <a:extLst>
              <a:ext uri="{FF2B5EF4-FFF2-40B4-BE49-F238E27FC236}">
                <a16:creationId xmlns="" xmlns:a16="http://schemas.microsoft.com/office/drawing/2014/main" id="{0BB9025A-0E3D-DE4E-A217-C5DE61143F94}"/>
              </a:ext>
            </a:extLst>
          </p:cNvPr>
          <p:cNvSpPr txBox="1"/>
          <p:nvPr/>
        </p:nvSpPr>
        <p:spPr>
          <a:xfrm>
            <a:off x="5562600" y="4114800"/>
            <a:ext cx="3028650" cy="369332"/>
          </a:xfrm>
          <a:prstGeom prst="rect">
            <a:avLst/>
          </a:prstGeom>
          <a:noFill/>
        </p:spPr>
        <p:txBody>
          <a:bodyPr wrap="none" rtlCol="0">
            <a:spAutoFit/>
          </a:bodyPr>
          <a:lstStyle/>
          <a:p>
            <a:r>
              <a:rPr lang="en-US" dirty="0"/>
              <a:t>Teach the plan to the students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3" cstate="print"/>
          <a:srcRect t="1515" b="1"/>
          <a:stretch/>
        </p:blipFill>
        <p:spPr bwMode="auto">
          <a:xfrm>
            <a:off x="1350447" y="1524000"/>
            <a:ext cx="6498153" cy="4402242"/>
          </a:xfrm>
          <a:prstGeom prst="rect">
            <a:avLst/>
          </a:prstGeom>
          <a:noFill/>
          <a:ln w="9525">
            <a:noFill/>
            <a:miter lim="800000"/>
            <a:headEnd/>
            <a:tailEnd/>
          </a:ln>
        </p:spPr>
      </p:pic>
      <p:sp>
        <p:nvSpPr>
          <p:cNvPr id="5" name="TextBox 4"/>
          <p:cNvSpPr txBox="1"/>
          <p:nvPr/>
        </p:nvSpPr>
        <p:spPr>
          <a:xfrm>
            <a:off x="4343400" y="372222"/>
            <a:ext cx="4114800" cy="461665"/>
          </a:xfrm>
          <a:prstGeom prst="rect">
            <a:avLst/>
          </a:prstGeom>
          <a:noFill/>
        </p:spPr>
        <p:txBody>
          <a:bodyPr wrap="square" rtlCol="0">
            <a:spAutoFit/>
          </a:bodyPr>
          <a:lstStyle/>
          <a:p>
            <a:r>
              <a:rPr lang="en-US" sz="2400" dirty="0">
                <a:latin typeface="Arial Narrow"/>
                <a:cs typeface="Arial Narrow"/>
              </a:rPr>
              <a:t>Classroom Management (Part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572000" cy="3733800"/>
          </a:xfrm>
        </p:spPr>
        <p:txBody>
          <a:bodyPr>
            <a:normAutofit/>
          </a:bodyPr>
          <a:lstStyle/>
          <a:p>
            <a:pPr algn="l">
              <a:buNone/>
            </a:pPr>
            <a:r>
              <a:rPr lang="en-US" sz="2800" dirty="0">
                <a:solidFill>
                  <a:srgbClr val="000000"/>
                </a:solidFill>
              </a:rPr>
              <a:t>Share the Plan </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Implementation plan</a:t>
            </a:r>
          </a:p>
          <a:p>
            <a:pPr marL="457200" indent="-457200" algn="l">
              <a:buFont typeface="Arial"/>
              <a:buChar char="•"/>
            </a:pPr>
            <a:r>
              <a:rPr lang="en-US" sz="2400" dirty="0">
                <a:solidFill>
                  <a:srgbClr val="000000"/>
                </a:solidFill>
              </a:rPr>
              <a:t>Completion date  </a:t>
            </a:r>
          </a:p>
          <a:p>
            <a:pPr>
              <a:buNone/>
            </a:pPr>
            <a:endParaRPr lang="en-US" dirty="0"/>
          </a:p>
        </p:txBody>
      </p:sp>
      <p:pic>
        <p:nvPicPr>
          <p:cNvPr id="6" name="Picture 5">
            <a:extLst>
              <a:ext uri="{FF2B5EF4-FFF2-40B4-BE49-F238E27FC236}">
                <a16:creationId xmlns:a16="http://schemas.microsoft.com/office/drawing/2014/main" xmlns="" id="{92062E63-FA54-E24E-B298-909479E1C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456" y="1990635"/>
            <a:ext cx="2990265" cy="1930608"/>
          </a:xfrm>
          <a:prstGeom prst="rect">
            <a:avLst/>
          </a:prstGeom>
        </p:spPr>
      </p:pic>
      <p:sp>
        <p:nvSpPr>
          <p:cNvPr id="7" name="Rectangle 6">
            <a:extLst>
              <a:ext uri="{FF2B5EF4-FFF2-40B4-BE49-F238E27FC236}">
                <a16:creationId xmlns:a16="http://schemas.microsoft.com/office/drawing/2014/main" xmlns="" id="{CCAC1F05-6E34-7D4D-B6A5-8FD4DB317A39}"/>
              </a:ext>
            </a:extLst>
          </p:cNvPr>
          <p:cNvSpPr/>
          <p:nvPr/>
        </p:nvSpPr>
        <p:spPr>
          <a:xfrm>
            <a:off x="5372427" y="4114800"/>
            <a:ext cx="2704058" cy="1200329"/>
          </a:xfrm>
          <a:prstGeom prst="rect">
            <a:avLst/>
          </a:prstGeom>
        </p:spPr>
        <p:txBody>
          <a:bodyPr wrap="square">
            <a:spAutoFit/>
          </a:bodyPr>
          <a:lstStyle/>
          <a:p>
            <a:r>
              <a:rPr lang="en-US" dirty="0"/>
              <a:t>Share the plan with others</a:t>
            </a:r>
          </a:p>
          <a:p>
            <a:r>
              <a:rPr lang="en-US" dirty="0"/>
              <a:t>(e.g., administration, </a:t>
            </a:r>
            <a:r>
              <a:rPr lang="en-US" dirty="0" smtClean="0"/>
              <a:t>parents, and </a:t>
            </a:r>
            <a:r>
              <a:rPr lang="en-US" dirty="0"/>
              <a:t>substitute teachers)</a:t>
            </a:r>
          </a:p>
        </p:txBody>
      </p:sp>
      <p:sp>
        <p:nvSpPr>
          <p:cNvPr id="8"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3200400" cy="2362200"/>
          </a:xfrm>
        </p:spPr>
        <p:txBody>
          <a:bodyPr>
            <a:normAutofit/>
          </a:bodyPr>
          <a:lstStyle/>
          <a:p>
            <a:pPr marL="0" indent="0" algn="l">
              <a:buNone/>
            </a:pPr>
            <a:r>
              <a:rPr lang="en-US" sz="2800" dirty="0">
                <a:solidFill>
                  <a:srgbClr val="000000"/>
                </a:solidFill>
              </a:rPr>
              <a:t>Review the Plan</a:t>
            </a:r>
          </a:p>
          <a:p>
            <a:pPr marL="0" indent="0"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Implementation plan </a:t>
            </a:r>
          </a:p>
          <a:p>
            <a:pPr marL="457200" indent="-457200" algn="l">
              <a:buFont typeface="Arial"/>
              <a:buChar char="•"/>
            </a:pPr>
            <a:r>
              <a:rPr lang="en-US" sz="2400" dirty="0">
                <a:solidFill>
                  <a:srgbClr val="000000"/>
                </a:solidFill>
              </a:rPr>
              <a:t>Completion date  </a:t>
            </a:r>
          </a:p>
          <a:p>
            <a:pPr>
              <a:buNone/>
            </a:pPr>
            <a:endParaRPr lang="en-US" dirty="0"/>
          </a:p>
        </p:txBody>
      </p:sp>
      <p:pic>
        <p:nvPicPr>
          <p:cNvPr id="6" name="Picture 5">
            <a:extLst>
              <a:ext uri="{FF2B5EF4-FFF2-40B4-BE49-F238E27FC236}">
                <a16:creationId xmlns:a16="http://schemas.microsoft.com/office/drawing/2014/main" xmlns="" id="{1A7DA4B4-DCEC-0F48-9282-CDFFB9836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782" y="1890328"/>
            <a:ext cx="2922818" cy="2148271"/>
          </a:xfrm>
          <a:prstGeom prst="rect">
            <a:avLst/>
          </a:prstGeom>
        </p:spPr>
      </p:pic>
      <p:sp>
        <p:nvSpPr>
          <p:cNvPr id="7" name="TextBox 6">
            <a:extLst>
              <a:ext uri="{FF2B5EF4-FFF2-40B4-BE49-F238E27FC236}">
                <a16:creationId xmlns:a16="http://schemas.microsoft.com/office/drawing/2014/main" xmlns="" id="{AF2F5854-502D-C445-AAA6-44017595C975}"/>
              </a:ext>
            </a:extLst>
          </p:cNvPr>
          <p:cNvSpPr txBox="1"/>
          <p:nvPr/>
        </p:nvSpPr>
        <p:spPr>
          <a:xfrm>
            <a:off x="5592186" y="4198307"/>
            <a:ext cx="2561214" cy="369332"/>
          </a:xfrm>
          <a:prstGeom prst="rect">
            <a:avLst/>
          </a:prstGeom>
          <a:noFill/>
        </p:spPr>
        <p:txBody>
          <a:bodyPr wrap="none" rtlCol="0">
            <a:spAutoFit/>
          </a:bodyPr>
          <a:lstStyle/>
          <a:p>
            <a:r>
              <a:rPr lang="en-US" dirty="0"/>
              <a:t>Review the plan regularly</a:t>
            </a:r>
          </a:p>
        </p:txBody>
      </p:sp>
      <p:sp>
        <p:nvSpPr>
          <p:cNvPr id="8"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828800"/>
            <a:ext cx="3124200" cy="2895600"/>
          </a:xfrm>
        </p:spPr>
        <p:txBody>
          <a:bodyPr>
            <a:normAutofit/>
          </a:bodyPr>
          <a:lstStyle/>
          <a:p>
            <a:pPr algn="l"/>
            <a:r>
              <a:rPr lang="en-US" sz="2800" dirty="0">
                <a:solidFill>
                  <a:srgbClr val="000000"/>
                </a:solidFill>
              </a:rPr>
              <a:t>Practice</a:t>
            </a:r>
          </a:p>
          <a:p>
            <a:pPr algn="l"/>
            <a:endParaRPr lang="en-US" sz="1600" dirty="0">
              <a:solidFill>
                <a:srgbClr val="000000"/>
              </a:solidFill>
            </a:endParaRPr>
          </a:p>
          <a:p>
            <a:pPr marL="457200" indent="-457200" algn="l">
              <a:buFont typeface="Arial"/>
              <a:buChar char="•"/>
            </a:pPr>
            <a:r>
              <a:rPr lang="en-US" sz="2400" dirty="0">
                <a:solidFill>
                  <a:srgbClr val="000000"/>
                </a:solidFill>
              </a:rPr>
              <a:t>Positive and negative consequences</a:t>
            </a:r>
          </a:p>
          <a:p>
            <a:pPr marL="457200" indent="-457200" algn="l">
              <a:buFont typeface="Arial"/>
              <a:buChar char="•"/>
            </a:pPr>
            <a:r>
              <a:rPr lang="en-US" sz="2400" dirty="0">
                <a:solidFill>
                  <a:srgbClr val="000000"/>
                </a:solidFill>
              </a:rPr>
              <a:t>Consequences hierarchy</a:t>
            </a:r>
          </a:p>
        </p:txBody>
      </p:sp>
      <p:pic>
        <p:nvPicPr>
          <p:cNvPr id="1026" name="Picture 2"/>
          <p:cNvPicPr>
            <a:picLocks noGrp="1" noChangeAspect="1" noChangeArrowheads="1"/>
          </p:cNvPicPr>
          <p:nvPr>
            <p:ph idx="4294967295"/>
          </p:nvPr>
        </p:nvPicPr>
        <p:blipFill>
          <a:blip r:embed="rId3" cstate="print"/>
          <a:srcRect/>
          <a:stretch>
            <a:fillRect/>
          </a:stretch>
        </p:blipFill>
        <p:spPr bwMode="auto">
          <a:xfrm>
            <a:off x="3581400" y="1828800"/>
            <a:ext cx="5163665" cy="3916363"/>
          </a:xfrm>
          <a:prstGeom prst="rect">
            <a:avLst/>
          </a:prstGeom>
          <a:noFill/>
          <a:ln w="9525">
            <a:noFill/>
            <a:miter lim="800000"/>
            <a:headEnd/>
            <a:tailEnd/>
          </a:ln>
        </p:spPr>
      </p:pic>
      <p:sp>
        <p:nvSpPr>
          <p:cNvPr id="5" name="Title 1"/>
          <p:cNvSpPr txBox="1">
            <a:spLocks/>
          </p:cNvSpPr>
          <p:nvPr/>
        </p:nvSpPr>
        <p:spPr>
          <a:xfrm>
            <a:off x="4038600" y="304800"/>
            <a:ext cx="5410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13: Practice with the Components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905000"/>
            <a:ext cx="3962400" cy="3733800"/>
          </a:xfrm>
        </p:spPr>
        <p:txBody>
          <a:bodyPr>
            <a:normAutofit/>
          </a:bodyPr>
          <a:lstStyle/>
          <a:p>
            <a:pPr algn="l"/>
            <a:r>
              <a:rPr lang="en-US" sz="2800" dirty="0">
                <a:solidFill>
                  <a:srgbClr val="000000"/>
                </a:solidFill>
              </a:rPr>
              <a:t>Listen as Dr. Michael Rosenberg summarizes the components of a comprehensive behavior management plan.</a:t>
            </a:r>
          </a:p>
        </p:txBody>
      </p:sp>
      <p:sp>
        <p:nvSpPr>
          <p:cNvPr id="5" name="Title 1"/>
          <p:cNvSpPr txBox="1">
            <a:spLocks/>
          </p:cNvSpPr>
          <p:nvPr/>
        </p:nvSpPr>
        <p:spPr>
          <a:xfrm>
            <a:off x="6019800" y="285750"/>
            <a:ext cx="144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Wrap Up</a:t>
            </a:r>
          </a:p>
        </p:txBody>
      </p:sp>
      <p:pic>
        <p:nvPicPr>
          <p:cNvPr id="4" name="Picture 3" descr="Screen Shot 2015-03-26 at 3.19.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057400"/>
            <a:ext cx="3657600" cy="272422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19800" y="285750"/>
            <a:ext cx="144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Wrap Up</a:t>
            </a:r>
          </a:p>
        </p:txBody>
      </p:sp>
      <p:sp>
        <p:nvSpPr>
          <p:cNvPr id="6" name="TextBox 5"/>
          <p:cNvSpPr txBox="1"/>
          <p:nvPr/>
        </p:nvSpPr>
        <p:spPr>
          <a:xfrm>
            <a:off x="228600" y="1752600"/>
            <a:ext cx="8305800" cy="6309420"/>
          </a:xfrm>
          <a:prstGeom prst="rect">
            <a:avLst/>
          </a:prstGeom>
          <a:noFill/>
        </p:spPr>
        <p:txBody>
          <a:bodyPr wrap="square" rtlCol="0">
            <a:spAutoFit/>
          </a:bodyPr>
          <a:lstStyle/>
          <a:p>
            <a:r>
              <a:rPr lang="en-US" sz="2800" dirty="0">
                <a:solidFill>
                  <a:srgbClr val="000000"/>
                </a:solidFill>
                <a:cs typeface="Arial Narrow"/>
              </a:rPr>
              <a:t>Revisiting Initial Thoughts</a:t>
            </a:r>
          </a:p>
          <a:p>
            <a:endParaRPr lang="en-US" sz="1600" dirty="0">
              <a:solidFill>
                <a:srgbClr val="000000"/>
              </a:solidFill>
              <a:cs typeface="Arial Narrow"/>
            </a:endParaRPr>
          </a:p>
          <a:p>
            <a:pPr marL="457200" indent="-457200">
              <a:buFont typeface="Arial"/>
              <a:buChar char="•"/>
            </a:pPr>
            <a:r>
              <a:rPr lang="en-US" sz="2400" dirty="0">
                <a:solidFill>
                  <a:srgbClr val="000000"/>
                </a:solidFill>
                <a:cs typeface="Arial Narrow"/>
              </a:rPr>
              <a:t>Do you still agree with your Initial Thoughts? </a:t>
            </a:r>
          </a:p>
          <a:p>
            <a:pPr marL="914400" lvl="1" indent="-457200">
              <a:buFont typeface="Lucida Grande"/>
              <a:buChar char="-"/>
            </a:pPr>
            <a:r>
              <a:rPr lang="en-US" sz="2400" dirty="0">
                <a:solidFill>
                  <a:srgbClr val="000000"/>
                </a:solidFill>
                <a:cs typeface="Arial Narrow"/>
              </a:rPr>
              <a:t>What does Ms. </a:t>
            </a:r>
            <a:r>
              <a:rPr lang="en-US" sz="2400" dirty="0" err="1">
                <a:solidFill>
                  <a:srgbClr val="000000"/>
                </a:solidFill>
                <a:cs typeface="Arial Narrow"/>
              </a:rPr>
              <a:t>Rollison</a:t>
            </a:r>
            <a:r>
              <a:rPr lang="en-US" sz="2400" dirty="0">
                <a:solidFill>
                  <a:srgbClr val="000000"/>
                </a:solidFill>
                <a:cs typeface="Arial Narrow"/>
              </a:rPr>
              <a:t> need to understand about student behavior?</a:t>
            </a:r>
          </a:p>
          <a:p>
            <a:pPr marL="914400" lvl="1" indent="-457200">
              <a:buFont typeface="Lucida Grande"/>
              <a:buChar char="-"/>
            </a:pPr>
            <a:r>
              <a:rPr lang="en-US" sz="2400" dirty="0">
                <a:solidFill>
                  <a:srgbClr val="000000"/>
                </a:solidFill>
                <a:cs typeface="Arial Narrow"/>
              </a:rPr>
              <a:t>What can Ms. </a:t>
            </a:r>
            <a:r>
              <a:rPr lang="en-US" sz="2400" dirty="0" err="1">
                <a:solidFill>
                  <a:srgbClr val="000000"/>
                </a:solidFill>
                <a:cs typeface="Arial Narrow"/>
              </a:rPr>
              <a:t>Rollison</a:t>
            </a:r>
            <a:r>
              <a:rPr lang="en-US" sz="2400" dirty="0">
                <a:solidFill>
                  <a:srgbClr val="000000"/>
                </a:solidFill>
                <a:cs typeface="Arial Narrow"/>
              </a:rPr>
              <a:t> do to increase the chances that her students will behave appropriately in class?</a:t>
            </a:r>
          </a:p>
          <a:p>
            <a:endParaRPr lang="en-US" sz="1600" dirty="0">
              <a:solidFill>
                <a:srgbClr val="000000"/>
              </a:solidFill>
              <a:cs typeface="Arial Narrow"/>
            </a:endParaRPr>
          </a:p>
          <a:p>
            <a:r>
              <a:rPr lang="en-US" sz="2800" dirty="0">
                <a:solidFill>
                  <a:srgbClr val="000000"/>
                </a:solidFill>
                <a:cs typeface="Arial Narrow"/>
              </a:rPr>
              <a:t>Discuss with your team any changes in your thoughts.</a:t>
            </a:r>
            <a:br>
              <a:rPr lang="en-US" sz="2800" dirty="0">
                <a:solidFill>
                  <a:srgbClr val="000000"/>
                </a:solidFill>
                <a:cs typeface="Arial Narrow"/>
              </a:rPr>
            </a:br>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038600" cy="3733800"/>
          </a:xfrm>
        </p:spPr>
        <p:txBody>
          <a:bodyPr>
            <a:normAutofit/>
          </a:bodyPr>
          <a:lstStyle/>
          <a:p>
            <a:pPr marL="0" algn="l">
              <a:buNone/>
            </a:pPr>
            <a:r>
              <a:rPr lang="en-US" sz="2800" dirty="0">
                <a:solidFill>
                  <a:srgbClr val="000000"/>
                </a:solidFill>
              </a:rPr>
              <a:t>Complete the Assessment independently or in collaboration with your grade-level or content-area team. </a:t>
            </a:r>
          </a:p>
          <a:p>
            <a:pPr>
              <a:buNone/>
            </a:pPr>
            <a:endParaRPr lang="en-US" dirty="0"/>
          </a:p>
        </p:txBody>
      </p:sp>
      <p:sp>
        <p:nvSpPr>
          <p:cNvPr id="6" name="Title 1"/>
          <p:cNvSpPr txBox="1">
            <a:spLocks/>
          </p:cNvSpPr>
          <p:nvPr/>
        </p:nvSpPr>
        <p:spPr>
          <a:xfrm>
            <a:off x="5925398" y="285750"/>
            <a:ext cx="1828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Assessment</a:t>
            </a:r>
          </a:p>
        </p:txBody>
      </p:sp>
      <p:pic>
        <p:nvPicPr>
          <p:cNvPr id="7" name="Picture 6" descr="rollison ipad ru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700" y="2057400"/>
            <a:ext cx="3378097" cy="2286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648200" cy="3810000"/>
          </a:xfrm>
        </p:spPr>
        <p:txBody>
          <a:bodyPr>
            <a:normAutofit/>
          </a:bodyPr>
          <a:lstStyle/>
          <a:p>
            <a:pPr algn="l">
              <a:buNone/>
            </a:pPr>
            <a:r>
              <a:rPr lang="en-US" sz="2800" dirty="0">
                <a:solidFill>
                  <a:srgbClr val="000000"/>
                </a:solidFill>
              </a:rPr>
              <a:t>Please provide your feedback on the content of this Module at:  </a:t>
            </a:r>
          </a:p>
          <a:p>
            <a:pPr algn="l">
              <a:buNone/>
            </a:pPr>
            <a:r>
              <a:rPr lang="en-US" sz="2800" u="sng" dirty="0">
                <a:solidFill>
                  <a:srgbClr val="000000"/>
                </a:solidFill>
                <a:hlinkClick r:id="rId3"/>
              </a:rPr>
              <a:t>http://iris.peabody.vanderbilt.edu/mcontent/iris_feedback/?PATH=beh1</a:t>
            </a:r>
            <a:endParaRPr lang="en-US" sz="2800" dirty="0">
              <a:solidFill>
                <a:srgbClr val="000000"/>
              </a:solidFill>
            </a:endParaRPr>
          </a:p>
        </p:txBody>
      </p:sp>
      <p:sp>
        <p:nvSpPr>
          <p:cNvPr id="5" name="Title 1"/>
          <p:cNvSpPr txBox="1">
            <a:spLocks/>
          </p:cNvSpPr>
          <p:nvPr/>
        </p:nvSpPr>
        <p:spPr>
          <a:xfrm>
            <a:off x="5334000" y="304800"/>
            <a:ext cx="26670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End-of-Course Survey</a:t>
            </a:r>
          </a:p>
        </p:txBody>
      </p:sp>
      <p:pic>
        <p:nvPicPr>
          <p:cNvPr id="10" name="Picture 9">
            <a:extLst>
              <a:ext uri="{FF2B5EF4-FFF2-40B4-BE49-F238E27FC236}">
                <a16:creationId xmlns:a16="http://schemas.microsoft.com/office/drawing/2014/main" xmlns="" id="{CE1CA088-B2D9-394D-BEE6-1395F87CD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981200"/>
            <a:ext cx="3657600" cy="28956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1752600"/>
            <a:ext cx="8458200" cy="2246769"/>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a:solidFill>
                  <a:srgbClr val="000000"/>
                </a:solidFill>
                <a:latin typeface="Arial Narrow"/>
                <a:cs typeface="Arial Narrow"/>
              </a:rPr>
              <a:t>To refine the skills you developed during these trainings, review the second part of this IRIS Module series at </a:t>
            </a:r>
            <a:r>
              <a:rPr lang="en-US" sz="2800" dirty="0"/>
              <a:t>http://</a:t>
            </a:r>
          </a:p>
          <a:p>
            <a:r>
              <a:rPr lang="en-US" sz="2800" dirty="0">
                <a:solidFill>
                  <a:srgbClr val="000000"/>
                </a:solidFill>
              </a:rPr>
              <a:t>http://</a:t>
            </a:r>
            <a:r>
              <a:rPr lang="en-US" sz="2800" dirty="0" err="1">
                <a:solidFill>
                  <a:srgbClr val="000000"/>
                </a:solidFill>
              </a:rPr>
              <a:t>iris.peabody.vanderbilt.edu</a:t>
            </a:r>
            <a:r>
              <a:rPr lang="en-US" sz="2800" dirty="0">
                <a:solidFill>
                  <a:srgbClr val="000000"/>
                </a:solidFill>
              </a:rPr>
              <a:t>/module/beh2/</a:t>
            </a:r>
            <a:r>
              <a:rPr lang="en-US" sz="2800" dirty="0"/>
              <a:t>module/beh2/</a:t>
            </a:r>
          </a:p>
          <a:p>
            <a:endParaRPr lang="en-US" sz="2800" dirty="0">
              <a:solidFill>
                <a:srgbClr val="000000"/>
              </a:solidFill>
              <a:latin typeface="Arial Narrow"/>
              <a:cs typeface="Arial Narrow"/>
            </a:endParaRPr>
          </a:p>
        </p:txBody>
      </p:sp>
      <p:sp>
        <p:nvSpPr>
          <p:cNvPr id="7" name="Title 1"/>
          <p:cNvSpPr txBox="1">
            <a:spLocks/>
          </p:cNvSpPr>
          <p:nvPr/>
        </p:nvSpPr>
        <p:spPr>
          <a:xfrm>
            <a:off x="5943600" y="247650"/>
            <a:ext cx="1676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Next Steps</a:t>
            </a:r>
          </a:p>
        </p:txBody>
      </p:sp>
      <p:sp>
        <p:nvSpPr>
          <p:cNvPr id="2" name="TextBox 1"/>
          <p:cNvSpPr txBox="1"/>
          <p:nvPr/>
        </p:nvSpPr>
        <p:spPr>
          <a:xfrm>
            <a:off x="1752600" y="3810000"/>
            <a:ext cx="6705600" cy="1723549"/>
          </a:xfrm>
          <a:prstGeom prst="rect">
            <a:avLst/>
          </a:prstGeom>
          <a:noFill/>
        </p:spPr>
        <p:txBody>
          <a:bodyPr wrap="square" rtlCol="0">
            <a:spAutoFit/>
          </a:bodyPr>
          <a:lstStyle/>
          <a:p>
            <a:r>
              <a:rPr lang="en-US" sz="1600" u="sng" dirty="0">
                <a:solidFill>
                  <a:srgbClr val="5A27A3"/>
                </a:solidFill>
              </a:rPr>
              <a:t>Classroom Management (Part 2): Developing Your Own Comprehensive Behavior Management Plan</a:t>
            </a:r>
          </a:p>
          <a:p>
            <a:r>
              <a:rPr lang="en-US" sz="1400"/>
              <a:t>This Module</a:t>
            </a:r>
            <a:r>
              <a:rPr lang="en-US" sz="1400" dirty="0"/>
              <a:t>—a revision of You're in Charge! Developing Your Own Comprehensive Behavior Management Plan—reviews the major components of classroom management (including rules, procedures, and consequences) and guides users through the steps of creating their own comprehensive behavior plan.</a:t>
            </a:r>
          </a:p>
          <a:p>
            <a:endParaRPr lang="en-US" dirty="0"/>
          </a:p>
        </p:txBody>
      </p:sp>
      <p:pic>
        <p:nvPicPr>
          <p:cNvPr id="4" name="Picture 3" descr="Screen Shot 2015-03-26 at 3.33.48 PM.png"/>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457200" y="3810000"/>
            <a:ext cx="1280970" cy="13716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28600" y="6432550"/>
            <a:ext cx="2667000" cy="425450"/>
          </a:xfrm>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11" name="Content Placeholder 10"/>
          <p:cNvSpPr>
            <a:spLocks noGrp="1"/>
          </p:cNvSpPr>
          <p:nvPr>
            <p:ph idx="1"/>
          </p:nvPr>
        </p:nvSpPr>
        <p:spPr>
          <a:xfrm>
            <a:off x="457200" y="1752601"/>
            <a:ext cx="3657600" cy="12954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105400" y="296082"/>
            <a:ext cx="3581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3" name="Picture 2">
            <a:extLst>
              <a:ext uri="{FF2B5EF4-FFF2-40B4-BE49-F238E27FC236}">
                <a16:creationId xmlns:a16="http://schemas.microsoft.com/office/drawing/2014/main" xmlns="" id="{197C6898-F439-6F4D-B633-D0AA1132D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980" y="1371600"/>
            <a:ext cx="3776420" cy="4886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34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24" y="411162"/>
            <a:ext cx="3874576" cy="350838"/>
          </a:xfrm>
        </p:spPr>
        <p:txBody>
          <a:bodyPr>
            <a:noAutofit/>
          </a:bodyPr>
          <a:lstStyle/>
          <a:p>
            <a:r>
              <a:rPr lang="en-US" sz="2400" dirty="0"/>
              <a:t>Agenda: Four Half-Day Sessions   </a:t>
            </a:r>
          </a:p>
        </p:txBody>
      </p:sp>
      <p:sp>
        <p:nvSpPr>
          <p:cNvPr id="3" name="Content Placeholder 2"/>
          <p:cNvSpPr>
            <a:spLocks noGrp="1"/>
          </p:cNvSpPr>
          <p:nvPr>
            <p:ph sz="half" idx="1"/>
          </p:nvPr>
        </p:nvSpPr>
        <p:spPr>
          <a:xfrm>
            <a:off x="228600" y="1524000"/>
            <a:ext cx="4038600" cy="4754563"/>
          </a:xfrm>
        </p:spPr>
        <p:txBody>
          <a:bodyPr>
            <a:normAutofit fontScale="62500" lnSpcReduction="20000"/>
          </a:bodyPr>
          <a:lstStyle/>
          <a:p>
            <a:pPr marL="0" indent="0" algn="l">
              <a:buNone/>
            </a:pPr>
            <a:r>
              <a:rPr lang="en-US" sz="3800" b="1" dirty="0">
                <a:solidFill>
                  <a:schemeClr val="tx1"/>
                </a:solidFill>
              </a:rPr>
              <a:t>Session 1 </a:t>
            </a:r>
          </a:p>
          <a:p>
            <a:pPr algn="l"/>
            <a:r>
              <a:rPr lang="en-US" sz="3200" dirty="0">
                <a:solidFill>
                  <a:schemeClr val="tx1"/>
                </a:solidFill>
              </a:rPr>
              <a:t>Effects of Disruptive Behavior </a:t>
            </a:r>
          </a:p>
          <a:p>
            <a:pPr algn="l"/>
            <a:r>
              <a:rPr lang="en-US" sz="3200" dirty="0">
                <a:solidFill>
                  <a:schemeClr val="tx1"/>
                </a:solidFill>
              </a:rPr>
              <a:t>Cultural Influences on Behavior </a:t>
            </a:r>
          </a:p>
          <a:p>
            <a:pPr algn="l"/>
            <a:r>
              <a:rPr lang="en-US" sz="3200" dirty="0">
                <a:solidFill>
                  <a:schemeClr val="tx1"/>
                </a:solidFill>
              </a:rPr>
              <a:t>Classroom and Teacher Influences on Behavior </a:t>
            </a:r>
          </a:p>
          <a:p>
            <a:pPr marL="0" indent="0" algn="l">
              <a:buNone/>
            </a:pPr>
            <a:endParaRPr lang="en-US" dirty="0">
              <a:solidFill>
                <a:schemeClr val="tx1"/>
              </a:solidFill>
            </a:endParaRPr>
          </a:p>
          <a:p>
            <a:pPr algn="l"/>
            <a:endParaRPr lang="en-US" b="1" dirty="0">
              <a:solidFill>
                <a:schemeClr val="tx1"/>
              </a:solidFill>
            </a:endParaRPr>
          </a:p>
          <a:p>
            <a:pPr algn="l"/>
            <a:endParaRPr lang="en-US" b="1" dirty="0">
              <a:solidFill>
                <a:schemeClr val="tx1"/>
              </a:solidFill>
            </a:endParaRPr>
          </a:p>
          <a:p>
            <a:pPr marL="0" indent="0">
              <a:buNone/>
            </a:pPr>
            <a:r>
              <a:rPr lang="en-US" sz="3800" b="1" dirty="0"/>
              <a:t>Session 3 </a:t>
            </a:r>
          </a:p>
          <a:p>
            <a:r>
              <a:rPr lang="en-US" sz="3200" dirty="0"/>
              <a:t>Components of a Comprehensive Behavior Management Plan (Continued) </a:t>
            </a:r>
          </a:p>
          <a:p>
            <a:pPr lvl="1"/>
            <a:r>
              <a:rPr lang="en-US" sz="2700" dirty="0"/>
              <a:t>Procedures </a:t>
            </a:r>
          </a:p>
          <a:p>
            <a:pPr lvl="1"/>
            <a:r>
              <a:rPr lang="en-US" sz="2700" dirty="0"/>
              <a:t>Consequences: An Introduction</a:t>
            </a:r>
          </a:p>
          <a:p>
            <a:pPr lvl="1"/>
            <a:r>
              <a:rPr lang="en-US" sz="2700" dirty="0"/>
              <a:t>Positive Consequences</a:t>
            </a:r>
          </a:p>
          <a:p>
            <a:pPr lvl="1"/>
            <a:r>
              <a:rPr lang="en-US" sz="2700" dirty="0"/>
              <a:t>Negative Consequences</a:t>
            </a:r>
          </a:p>
          <a:p>
            <a:pPr algn="l"/>
            <a:endParaRPr lang="en-US" b="1" dirty="0">
              <a:solidFill>
                <a:schemeClr val="tx1"/>
              </a:solidFill>
            </a:endParaRPr>
          </a:p>
          <a:p>
            <a:pPr lvl="2"/>
            <a:endParaRPr lang="en-US" dirty="0"/>
          </a:p>
          <a:p>
            <a:endParaRPr lang="en-US" dirty="0"/>
          </a:p>
        </p:txBody>
      </p:sp>
      <p:sp>
        <p:nvSpPr>
          <p:cNvPr id="4" name="Content Placeholder 3"/>
          <p:cNvSpPr>
            <a:spLocks noGrp="1"/>
          </p:cNvSpPr>
          <p:nvPr>
            <p:ph sz="half" idx="2"/>
          </p:nvPr>
        </p:nvSpPr>
        <p:spPr>
          <a:xfrm>
            <a:off x="4659824" y="1524000"/>
            <a:ext cx="4267200" cy="4525963"/>
          </a:xfrm>
        </p:spPr>
        <p:txBody>
          <a:bodyPr>
            <a:normAutofit fontScale="62500" lnSpcReduction="20000"/>
          </a:bodyPr>
          <a:lstStyle/>
          <a:p>
            <a:pPr marL="0" indent="0">
              <a:buNone/>
            </a:pPr>
            <a:r>
              <a:rPr lang="en-US" sz="3800" b="1" dirty="0"/>
              <a:t>Session 2</a:t>
            </a:r>
            <a:r>
              <a:rPr lang="en-US" sz="3400" b="1" dirty="0"/>
              <a:t> </a:t>
            </a:r>
          </a:p>
          <a:p>
            <a:r>
              <a:rPr lang="en-US" sz="3200" dirty="0"/>
              <a:t>Introduction to Comprehensive Behavior Management Plans </a:t>
            </a:r>
          </a:p>
          <a:p>
            <a:r>
              <a:rPr lang="en-US" sz="3200" dirty="0"/>
              <a:t>Components of a Comprehensive Behavior Management Plan </a:t>
            </a:r>
          </a:p>
          <a:p>
            <a:pPr lvl="1"/>
            <a:r>
              <a:rPr lang="en-US" sz="2700" dirty="0"/>
              <a:t>Statement of Purpose</a:t>
            </a:r>
          </a:p>
          <a:p>
            <a:pPr lvl="1"/>
            <a:r>
              <a:rPr lang="en-US" sz="2700" dirty="0"/>
              <a:t>Rules</a:t>
            </a:r>
          </a:p>
          <a:p>
            <a:pPr lvl="1"/>
            <a:endParaRPr lang="en-US" sz="2900" dirty="0"/>
          </a:p>
          <a:p>
            <a:pPr marL="0" indent="0">
              <a:buNone/>
            </a:pPr>
            <a:r>
              <a:rPr lang="en-US" sz="3800" b="1" dirty="0"/>
              <a:t>Session 4 </a:t>
            </a:r>
          </a:p>
          <a:p>
            <a:r>
              <a:rPr lang="en-US" sz="3200" dirty="0"/>
              <a:t>Components of a Comprehensive Behavior Management Plan (Continued) </a:t>
            </a:r>
          </a:p>
          <a:p>
            <a:pPr lvl="1">
              <a:buFont typeface="Lucida Grande"/>
              <a:buChar char="-"/>
            </a:pPr>
            <a:r>
              <a:rPr lang="en-US" sz="2700" dirty="0"/>
              <a:t>Action Plan </a:t>
            </a:r>
          </a:p>
          <a:p>
            <a:r>
              <a:rPr lang="en-US" sz="3200" dirty="0"/>
              <a:t>Practice with the Components</a:t>
            </a:r>
          </a:p>
          <a:p>
            <a:r>
              <a:rPr lang="en-US" sz="3200" dirty="0"/>
              <a:t>Wrap Up </a:t>
            </a:r>
          </a:p>
          <a:p>
            <a:r>
              <a:rPr lang="en-US" sz="3200" dirty="0"/>
              <a:t>Assessment </a:t>
            </a:r>
          </a:p>
          <a:p>
            <a:pPr marL="0" indent="0">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8800" y="228600"/>
            <a:ext cx="1676400" cy="533400"/>
          </a:xfrm>
        </p:spPr>
        <p:txBody>
          <a:bodyPr>
            <a:normAutofit/>
          </a:bodyPr>
          <a:lstStyle/>
          <a:p>
            <a:r>
              <a:rPr lang="en-US" sz="2400" dirty="0"/>
              <a:t>Challenge</a:t>
            </a:r>
          </a:p>
        </p:txBody>
      </p:sp>
      <p:sp>
        <p:nvSpPr>
          <p:cNvPr id="3" name="Content Placeholder 2"/>
          <p:cNvSpPr>
            <a:spLocks noGrp="1"/>
          </p:cNvSpPr>
          <p:nvPr>
            <p:ph type="subTitle" idx="1"/>
          </p:nvPr>
        </p:nvSpPr>
        <p:spPr>
          <a:xfrm>
            <a:off x="228600" y="1600200"/>
            <a:ext cx="4648200" cy="2362200"/>
          </a:xfrm>
        </p:spPr>
        <p:txBody>
          <a:bodyPr>
            <a:normAutofit/>
          </a:bodyPr>
          <a:lstStyle/>
          <a:p>
            <a:pPr algn="l"/>
            <a:r>
              <a:rPr lang="en-US" sz="2800" dirty="0">
                <a:solidFill>
                  <a:srgbClr val="000000"/>
                </a:solidFill>
              </a:rPr>
              <a:t>Ms. Rollison’s first day of teaching is here</a:t>
            </a:r>
            <a:r>
              <a:rPr lang="en-US" sz="2800" dirty="0">
                <a:solidFill>
                  <a:srgbClr val="000000"/>
                </a:solidFill>
                <a:sym typeface="Wingdings" pitchFamily="2" charset="2"/>
              </a:rPr>
              <a:t>… but she is worried about what to do if behavior problems arise…</a:t>
            </a:r>
          </a:p>
          <a:p>
            <a:pPr>
              <a:buNone/>
            </a:pPr>
            <a:endParaRPr lang="en-US" dirty="0"/>
          </a:p>
        </p:txBody>
      </p:sp>
      <p:pic>
        <p:nvPicPr>
          <p:cNvPr id="6" name="Picture 5"/>
          <p:cNvPicPr/>
          <p:nvPr/>
        </p:nvPicPr>
        <p:blipFill>
          <a:blip r:embed="rId3" cstate="print"/>
          <a:srcRect/>
          <a:stretch>
            <a:fillRect/>
          </a:stretch>
        </p:blipFill>
        <p:spPr bwMode="auto">
          <a:xfrm>
            <a:off x="5410200" y="1714821"/>
            <a:ext cx="3276600" cy="2704779"/>
          </a:xfrm>
          <a:prstGeom prst="rect">
            <a:avLst/>
          </a:prstGeom>
          <a:noFill/>
          <a:ln w="9525">
            <a:noFill/>
            <a:miter lim="800000"/>
            <a:headEnd/>
            <a:tailEnd/>
          </a:ln>
        </p:spPr>
      </p:pic>
      <p:pic>
        <p:nvPicPr>
          <p:cNvPr id="4" name="Picture 3" descr="Screen Shot 2015-03-20 at 2.28.19 PM.png"/>
          <p:cNvPicPr>
            <a:picLocks noChangeAspect="1"/>
          </p:cNvPicPr>
          <p:nvPr/>
        </p:nvPicPr>
        <p:blipFill rotWithShape="1">
          <a:blip r:embed="rId4">
            <a:extLst>
              <a:ext uri="{28A0092B-C50C-407E-A947-70E740481C1C}">
                <a14:useLocalDpi xmlns:a14="http://schemas.microsoft.com/office/drawing/2010/main" val="0"/>
              </a:ext>
            </a:extLst>
          </a:blip>
          <a:srcRect t="1943"/>
          <a:stretch/>
        </p:blipFill>
        <p:spPr>
          <a:xfrm rot="895820">
            <a:off x="5264479" y="3704572"/>
            <a:ext cx="3021883" cy="2222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828800"/>
            <a:ext cx="8560435" cy="609600"/>
          </a:xfrm>
        </p:spPr>
        <p:txBody>
          <a:bodyPr>
            <a:normAutofit fontScale="90000"/>
          </a:bodyPr>
          <a:lstStyle/>
          <a:p>
            <a:pPr algn="l"/>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Reflect and respond to the Initial Thoughts questions:</a:t>
            </a:r>
            <a:r>
              <a:rPr lang="en-US" dirty="0"/>
              <a:t> </a:t>
            </a:r>
          </a:p>
        </p:txBody>
      </p:sp>
      <p:sp>
        <p:nvSpPr>
          <p:cNvPr id="3" name="Content Placeholder 2"/>
          <p:cNvSpPr>
            <a:spLocks noGrp="1"/>
          </p:cNvSpPr>
          <p:nvPr>
            <p:ph type="subTitle" idx="1"/>
          </p:nvPr>
        </p:nvSpPr>
        <p:spPr>
          <a:xfrm>
            <a:off x="228600" y="2667000"/>
            <a:ext cx="5257800" cy="2895600"/>
          </a:xfrm>
        </p:spPr>
        <p:txBody>
          <a:bodyPr>
            <a:normAutofit/>
          </a:bodyPr>
          <a:lstStyle/>
          <a:p>
            <a:pPr marL="514350" indent="-514350" algn="l">
              <a:buFont typeface="+mj-lt"/>
              <a:buAutoNum type="arabicPeriod"/>
            </a:pPr>
            <a:r>
              <a:rPr lang="en-US" sz="2400" dirty="0">
                <a:solidFill>
                  <a:srgbClr val="000000"/>
                </a:solidFill>
              </a:rPr>
              <a:t>What does Ms. Rollison need to understand about student behavior? </a:t>
            </a:r>
          </a:p>
          <a:p>
            <a:pPr marL="514350" lvl="0" indent="-514350" algn="l">
              <a:buFont typeface="+mj-lt"/>
              <a:buAutoNum type="arabicPeriod"/>
            </a:pPr>
            <a:r>
              <a:rPr lang="en-US" sz="2400" dirty="0">
                <a:solidFill>
                  <a:srgbClr val="000000"/>
                </a:solidFill>
              </a:rPr>
              <a:t>What can Ms. Rollison do to increase the chances that her students behave appropriately in class? </a:t>
            </a:r>
          </a:p>
          <a:p>
            <a:pPr>
              <a:buNone/>
            </a:pPr>
            <a:endParaRPr lang="en-US" dirty="0"/>
          </a:p>
        </p:txBody>
      </p:sp>
      <p:pic>
        <p:nvPicPr>
          <p:cNvPr id="5" name="Picture 4"/>
          <p:cNvPicPr/>
          <p:nvPr/>
        </p:nvPicPr>
        <p:blipFill>
          <a:blip r:embed="rId3" cstate="print"/>
          <a:srcRect/>
          <a:stretch>
            <a:fillRect/>
          </a:stretch>
        </p:blipFill>
        <p:spPr bwMode="auto">
          <a:xfrm>
            <a:off x="5791200" y="2743200"/>
            <a:ext cx="2997835" cy="2133600"/>
          </a:xfrm>
          <a:prstGeom prst="rect">
            <a:avLst/>
          </a:prstGeom>
          <a:noFill/>
          <a:ln w="9525">
            <a:noFill/>
            <a:miter lim="800000"/>
            <a:headEnd/>
            <a:tailEnd/>
          </a:ln>
        </p:spPr>
      </p:pic>
      <p:sp>
        <p:nvSpPr>
          <p:cNvPr id="4" name="Rectangle 3"/>
          <p:cNvSpPr/>
          <p:nvPr/>
        </p:nvSpPr>
        <p:spPr>
          <a:xfrm>
            <a:off x="5562600" y="304800"/>
            <a:ext cx="2209800" cy="461665"/>
          </a:xfrm>
          <a:prstGeom prst="rect">
            <a:avLst/>
          </a:prstGeom>
        </p:spPr>
        <p:txBody>
          <a:bodyPr wrap="square">
            <a:spAutoFit/>
          </a:bodyPr>
          <a:lstStyle/>
          <a:p>
            <a:r>
              <a:rPr lang="en-US" sz="2400" dirty="0">
                <a:solidFill>
                  <a:prstClr val="black"/>
                </a:solidFill>
                <a:latin typeface="Arial Narrow"/>
                <a:ea typeface="+mj-ea"/>
                <a:cs typeface="+mj-cs"/>
              </a:rPr>
              <a:t>Initial Thoughts</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14229</TotalTime>
  <Words>8458</Words>
  <Application>Microsoft Macintosh PowerPoint</Application>
  <PresentationFormat>On-screen Show (4:3)</PresentationFormat>
  <Paragraphs>1018</Paragraphs>
  <Slides>68</Slides>
  <Notes>68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68</vt:i4>
      </vt:variant>
    </vt:vector>
  </HeadingPairs>
  <TitlesOfParts>
    <vt:vector size="78" baseType="lpstr">
      <vt:lpstr>Arial Narrow</vt:lpstr>
      <vt:lpstr>Calibri</vt:lpstr>
      <vt:lpstr>Chalkboard</vt:lpstr>
      <vt:lpstr>Courier New</vt:lpstr>
      <vt:lpstr>Lucida Grande</vt:lpstr>
      <vt:lpstr>MS PGothic</vt:lpstr>
      <vt:lpstr>Wingdings</vt:lpstr>
      <vt:lpstr>Arial</vt:lpstr>
      <vt:lpstr>Office Theme</vt:lpstr>
      <vt:lpstr>Default Theme</vt:lpstr>
      <vt:lpstr>PowerPoint Presentation</vt:lpstr>
      <vt:lpstr>PowerPoint Presentation</vt:lpstr>
      <vt:lpstr>Objectives</vt:lpstr>
      <vt:lpstr>How People Learn (HPL)Theory  </vt:lpstr>
      <vt:lpstr>The STAR Legacy Cycle </vt:lpstr>
      <vt:lpstr>PowerPoint Presentation</vt:lpstr>
      <vt:lpstr>Agenda: Four Half-Day Sessions   </vt:lpstr>
      <vt:lpstr>Challenge</vt:lpstr>
      <vt:lpstr>       Reflect and respond to the Initial Thoughts questions: </vt:lpstr>
      <vt:lpstr>Perspectives &amp; Resources</vt:lpstr>
      <vt:lpstr>Page 1: Effects of Disruptive Behavior  </vt:lpstr>
      <vt:lpstr>Page 1: Effects of Disruptive Behavior </vt:lpstr>
      <vt:lpstr>Page 2: Cultural Influences on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 Professional Development  Building a Comprehensive Classroom Management System</dc:title>
  <dc:creator>sderuvo</dc:creator>
  <cp:lastModifiedBy>Microsoft Office User</cp:lastModifiedBy>
  <cp:revision>745</cp:revision>
  <cp:lastPrinted>2015-02-19T19:42:53Z</cp:lastPrinted>
  <dcterms:created xsi:type="dcterms:W3CDTF">2014-12-31T19:51:44Z</dcterms:created>
  <dcterms:modified xsi:type="dcterms:W3CDTF">2019-03-25T17:35:06Z</dcterms:modified>
</cp:coreProperties>
</file>