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52" r:id="rId2"/>
    <p:sldId id="258" r:id="rId3"/>
    <p:sldId id="257" r:id="rId4"/>
    <p:sldId id="282" r:id="rId5"/>
    <p:sldId id="281" r:id="rId6"/>
    <p:sldId id="279" r:id="rId7"/>
    <p:sldId id="260" r:id="rId8"/>
    <p:sldId id="283" r:id="rId9"/>
    <p:sldId id="288" r:id="rId10"/>
    <p:sldId id="290" r:id="rId11"/>
    <p:sldId id="289" r:id="rId12"/>
    <p:sldId id="261" r:id="rId13"/>
    <p:sldId id="291" r:id="rId14"/>
    <p:sldId id="292" r:id="rId15"/>
    <p:sldId id="347" r:id="rId16"/>
    <p:sldId id="293" r:id="rId17"/>
    <p:sldId id="294" r:id="rId18"/>
    <p:sldId id="295" r:id="rId19"/>
    <p:sldId id="296" r:id="rId20"/>
    <p:sldId id="297" r:id="rId21"/>
    <p:sldId id="350" r:id="rId22"/>
    <p:sldId id="298" r:id="rId2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2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CBED"/>
    <a:srgbClr val="D0C0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86"/>
    <p:restoredTop sz="78639" autoAdjust="0"/>
  </p:normalViewPr>
  <p:slideViewPr>
    <p:cSldViewPr>
      <p:cViewPr varScale="1">
        <p:scale>
          <a:sx n="176" d="100"/>
          <a:sy n="176" d="100"/>
        </p:scale>
        <p:origin x="904" y="200"/>
      </p:cViewPr>
      <p:guideLst>
        <p:guide orient="horz" pos="528"/>
        <p:guide pos="2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r>
              <a:rPr lang="en-US"/>
              <a:t>IRIS Professional Development Series- Classroom Management (Part 1)</a:t>
            </a:r>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BB53FFE3-7A5A-485F-B111-6CC27AB6B694}" type="datetimeFigureOut">
              <a:rPr lang="en-US" smtClean="0"/>
              <a:pPr/>
              <a:t>3/25/19</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r>
              <a:rPr lang="en-US"/>
              <a:t>IRIS Center </a:t>
            </a:r>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3B7E8769-7172-4D0F-B1F0-97FF1B7A369E}" type="slidenum">
              <a:rPr lang="en-US" smtClean="0"/>
              <a:pPr/>
              <a:t>‹#›</a:t>
            </a:fld>
            <a:endParaRPr lang="en-US"/>
          </a:p>
        </p:txBody>
      </p:sp>
    </p:spTree>
    <p:extLst>
      <p:ext uri="{BB962C8B-B14F-4D97-AF65-F5344CB8AC3E}">
        <p14:creationId xmlns:p14="http://schemas.microsoft.com/office/powerpoint/2010/main" val="51596004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r>
              <a:rPr lang="en-US"/>
              <a:t>IRIS Professional Development Series- Classroom Management (Part 1)</a:t>
            </a:r>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F95FC60D-A672-42B7-821F-1740680289C6}" type="datetimeFigureOut">
              <a:rPr lang="en-US" smtClean="0"/>
              <a:pPr/>
              <a:t>3/25/19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r>
              <a:rPr lang="en-US"/>
              <a:t>IRIS Center </a:t>
            </a:r>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3C6E85FF-EC61-4B81-831F-787B129C6B6D}" type="slidenum">
              <a:rPr lang="en-US" smtClean="0"/>
              <a:pPr/>
              <a:t>‹#›</a:t>
            </a:fld>
            <a:endParaRPr lang="en-US"/>
          </a:p>
        </p:txBody>
      </p:sp>
    </p:spTree>
    <p:extLst>
      <p:ext uri="{BB962C8B-B14F-4D97-AF65-F5344CB8AC3E}">
        <p14:creationId xmlns:p14="http://schemas.microsoft.com/office/powerpoint/2010/main" val="58679530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47775C-DF6A-D047-996E-CE1BFD7AB826}"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4107109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US" dirty="0"/>
          </a:p>
        </p:txBody>
      </p:sp>
      <p:sp>
        <p:nvSpPr>
          <p:cNvPr id="4" name="Slide Number Placeholder 3"/>
          <p:cNvSpPr>
            <a:spLocks noGrp="1"/>
          </p:cNvSpPr>
          <p:nvPr>
            <p:ph type="sldNum" sz="quarter" idx="10"/>
          </p:nvPr>
        </p:nvSpPr>
        <p:spPr/>
        <p:txBody>
          <a:bodyPr/>
          <a:lstStyle/>
          <a:p>
            <a:fld id="{3C6E85FF-EC61-4B81-831F-787B129C6B6D}" type="slidenum">
              <a:rPr lang="en-US" smtClean="0"/>
              <a:pPr/>
              <a:t>10</a:t>
            </a:fld>
            <a:endParaRPr lang="en-US"/>
          </a:p>
        </p:txBody>
      </p:sp>
      <p:sp>
        <p:nvSpPr>
          <p:cNvPr id="5" name="Footer Placeholder 4"/>
          <p:cNvSpPr>
            <a:spLocks noGrp="1"/>
          </p:cNvSpPr>
          <p:nvPr>
            <p:ph type="ftr" sz="quarter" idx="11"/>
          </p:nvPr>
        </p:nvSpPr>
        <p:spPr/>
        <p:txBody>
          <a:bodyPr/>
          <a:lstStyle/>
          <a:p>
            <a:r>
              <a:rPr lang="en-US"/>
              <a:t>IRIS Center </a:t>
            </a:r>
          </a:p>
        </p:txBody>
      </p:sp>
      <p:sp>
        <p:nvSpPr>
          <p:cNvPr id="6" name="Header Placeholder 5"/>
          <p:cNvSpPr>
            <a:spLocks noGrp="1"/>
          </p:cNvSpPr>
          <p:nvPr>
            <p:ph type="hdr" sz="quarter" idx="12"/>
          </p:nvPr>
        </p:nvSpPr>
        <p:spPr/>
        <p:txBody>
          <a:bodyPr/>
          <a:lstStyle/>
          <a:p>
            <a:r>
              <a:rPr lang="en-US"/>
              <a:t>IRIS Professional Development Series- Classroom Management (Part 1)</a:t>
            </a:r>
          </a:p>
        </p:txBody>
      </p:sp>
    </p:spTree>
    <p:extLst>
      <p:ext uri="{BB962C8B-B14F-4D97-AF65-F5344CB8AC3E}">
        <p14:creationId xmlns:p14="http://schemas.microsoft.com/office/powerpoint/2010/main" val="1942420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6E85FF-EC61-4B81-831F-787B129C6B6D}" type="slidenum">
              <a:rPr lang="en-US" smtClean="0"/>
              <a:pPr/>
              <a:t>11</a:t>
            </a:fld>
            <a:endParaRPr lang="en-US"/>
          </a:p>
        </p:txBody>
      </p:sp>
      <p:sp>
        <p:nvSpPr>
          <p:cNvPr id="5" name="Footer Placeholder 4"/>
          <p:cNvSpPr>
            <a:spLocks noGrp="1"/>
          </p:cNvSpPr>
          <p:nvPr>
            <p:ph type="ftr" sz="quarter" idx="11"/>
          </p:nvPr>
        </p:nvSpPr>
        <p:spPr/>
        <p:txBody>
          <a:bodyPr/>
          <a:lstStyle/>
          <a:p>
            <a:r>
              <a:rPr lang="en-US"/>
              <a:t>IRIS Center </a:t>
            </a:r>
          </a:p>
        </p:txBody>
      </p:sp>
      <p:sp>
        <p:nvSpPr>
          <p:cNvPr id="6" name="Header Placeholder 5"/>
          <p:cNvSpPr>
            <a:spLocks noGrp="1"/>
          </p:cNvSpPr>
          <p:nvPr>
            <p:ph type="hdr" sz="quarter" idx="12"/>
          </p:nvPr>
        </p:nvSpPr>
        <p:spPr/>
        <p:txBody>
          <a:bodyPr/>
          <a:lstStyle/>
          <a:p>
            <a:r>
              <a:rPr lang="en-US"/>
              <a:t>IRIS Professional Development Series- Classroom Management (Part 1)</a:t>
            </a:r>
          </a:p>
        </p:txBody>
      </p:sp>
    </p:spTree>
    <p:extLst>
      <p:ext uri="{BB962C8B-B14F-4D97-AF65-F5344CB8AC3E}">
        <p14:creationId xmlns:p14="http://schemas.microsoft.com/office/powerpoint/2010/main" val="415843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C6E85FF-EC61-4B81-831F-787B129C6B6D}" type="slidenum">
              <a:rPr lang="en-US" smtClean="0"/>
              <a:pPr/>
              <a:t>12</a:t>
            </a:fld>
            <a:endParaRPr lang="en-US"/>
          </a:p>
        </p:txBody>
      </p:sp>
      <p:sp>
        <p:nvSpPr>
          <p:cNvPr id="5" name="Footer Placeholder 4"/>
          <p:cNvSpPr>
            <a:spLocks noGrp="1"/>
          </p:cNvSpPr>
          <p:nvPr>
            <p:ph type="ftr" sz="quarter" idx="11"/>
          </p:nvPr>
        </p:nvSpPr>
        <p:spPr/>
        <p:txBody>
          <a:bodyPr/>
          <a:lstStyle/>
          <a:p>
            <a:r>
              <a:rPr lang="en-US"/>
              <a:t>IRIS Center </a:t>
            </a:r>
          </a:p>
        </p:txBody>
      </p:sp>
      <p:sp>
        <p:nvSpPr>
          <p:cNvPr id="6" name="Header Placeholder 5"/>
          <p:cNvSpPr>
            <a:spLocks noGrp="1"/>
          </p:cNvSpPr>
          <p:nvPr>
            <p:ph type="hdr" sz="quarter" idx="12"/>
          </p:nvPr>
        </p:nvSpPr>
        <p:spPr/>
        <p:txBody>
          <a:bodyPr/>
          <a:lstStyle/>
          <a:p>
            <a:r>
              <a:rPr lang="en-US"/>
              <a:t>IRIS Professional Development Series- Classroom Management (Part 1)</a:t>
            </a:r>
          </a:p>
        </p:txBody>
      </p:sp>
    </p:spTree>
    <p:extLst>
      <p:ext uri="{BB962C8B-B14F-4D97-AF65-F5344CB8AC3E}">
        <p14:creationId xmlns:p14="http://schemas.microsoft.com/office/powerpoint/2010/main" val="532994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3C6E85FF-EC61-4B81-831F-787B129C6B6D}" type="slidenum">
              <a:rPr lang="en-US" smtClean="0"/>
              <a:pPr/>
              <a:t>13</a:t>
            </a:fld>
            <a:endParaRPr lang="en-US"/>
          </a:p>
        </p:txBody>
      </p:sp>
      <p:sp>
        <p:nvSpPr>
          <p:cNvPr id="5" name="Footer Placeholder 4"/>
          <p:cNvSpPr>
            <a:spLocks noGrp="1"/>
          </p:cNvSpPr>
          <p:nvPr>
            <p:ph type="ftr" sz="quarter" idx="11"/>
          </p:nvPr>
        </p:nvSpPr>
        <p:spPr/>
        <p:txBody>
          <a:bodyPr/>
          <a:lstStyle/>
          <a:p>
            <a:r>
              <a:rPr lang="en-US"/>
              <a:t>IRIS Center </a:t>
            </a:r>
          </a:p>
        </p:txBody>
      </p:sp>
      <p:sp>
        <p:nvSpPr>
          <p:cNvPr id="6" name="Header Placeholder 5"/>
          <p:cNvSpPr>
            <a:spLocks noGrp="1"/>
          </p:cNvSpPr>
          <p:nvPr>
            <p:ph type="hdr" sz="quarter" idx="12"/>
          </p:nvPr>
        </p:nvSpPr>
        <p:spPr/>
        <p:txBody>
          <a:bodyPr/>
          <a:lstStyle/>
          <a:p>
            <a:r>
              <a:rPr lang="en-US"/>
              <a:t>IRIS Professional Development Series- Classroom Management (Part 1)</a:t>
            </a:r>
          </a:p>
        </p:txBody>
      </p:sp>
    </p:spTree>
    <p:extLst>
      <p:ext uri="{BB962C8B-B14F-4D97-AF65-F5344CB8AC3E}">
        <p14:creationId xmlns:p14="http://schemas.microsoft.com/office/powerpoint/2010/main" val="880605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C6E85FF-EC61-4B81-831F-787B129C6B6D}" type="slidenum">
              <a:rPr lang="en-US" smtClean="0"/>
              <a:pPr/>
              <a:t>14</a:t>
            </a:fld>
            <a:endParaRPr lang="en-US"/>
          </a:p>
        </p:txBody>
      </p:sp>
      <p:sp>
        <p:nvSpPr>
          <p:cNvPr id="5" name="Footer Placeholder 4"/>
          <p:cNvSpPr>
            <a:spLocks noGrp="1"/>
          </p:cNvSpPr>
          <p:nvPr>
            <p:ph type="ftr" sz="quarter" idx="11"/>
          </p:nvPr>
        </p:nvSpPr>
        <p:spPr/>
        <p:txBody>
          <a:bodyPr/>
          <a:lstStyle/>
          <a:p>
            <a:r>
              <a:rPr lang="en-US"/>
              <a:t>IRIS Center </a:t>
            </a:r>
          </a:p>
        </p:txBody>
      </p:sp>
      <p:sp>
        <p:nvSpPr>
          <p:cNvPr id="6" name="Header Placeholder 5"/>
          <p:cNvSpPr>
            <a:spLocks noGrp="1"/>
          </p:cNvSpPr>
          <p:nvPr>
            <p:ph type="hdr" sz="quarter" idx="12"/>
          </p:nvPr>
        </p:nvSpPr>
        <p:spPr/>
        <p:txBody>
          <a:bodyPr/>
          <a:lstStyle/>
          <a:p>
            <a:r>
              <a:rPr lang="en-US"/>
              <a:t>IRIS Professional Development Series- Classroom Management (Part 1)</a:t>
            </a:r>
          </a:p>
        </p:txBody>
      </p:sp>
    </p:spTree>
    <p:extLst>
      <p:ext uri="{BB962C8B-B14F-4D97-AF65-F5344CB8AC3E}">
        <p14:creationId xmlns:p14="http://schemas.microsoft.com/office/powerpoint/2010/main" val="1618653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a:t>
            </a:r>
            <a:endParaRPr lang="en-US" baseline="0" dirty="0"/>
          </a:p>
        </p:txBody>
      </p:sp>
      <p:sp>
        <p:nvSpPr>
          <p:cNvPr id="4" name="Slide Number Placeholder 3"/>
          <p:cNvSpPr>
            <a:spLocks noGrp="1"/>
          </p:cNvSpPr>
          <p:nvPr>
            <p:ph type="sldNum" sz="quarter" idx="10"/>
          </p:nvPr>
        </p:nvSpPr>
        <p:spPr/>
        <p:txBody>
          <a:bodyPr/>
          <a:lstStyle/>
          <a:p>
            <a:fld id="{3C6E85FF-EC61-4B81-831F-787B129C6B6D}" type="slidenum">
              <a:rPr lang="en-US" smtClean="0"/>
              <a:pPr/>
              <a:t>15</a:t>
            </a:fld>
            <a:endParaRPr lang="en-US"/>
          </a:p>
        </p:txBody>
      </p:sp>
      <p:sp>
        <p:nvSpPr>
          <p:cNvPr id="5" name="Footer Placeholder 4"/>
          <p:cNvSpPr>
            <a:spLocks noGrp="1"/>
          </p:cNvSpPr>
          <p:nvPr>
            <p:ph type="ftr" sz="quarter" idx="11"/>
          </p:nvPr>
        </p:nvSpPr>
        <p:spPr/>
        <p:txBody>
          <a:bodyPr/>
          <a:lstStyle/>
          <a:p>
            <a:r>
              <a:rPr lang="en-US"/>
              <a:t>IRIS Center </a:t>
            </a:r>
          </a:p>
        </p:txBody>
      </p:sp>
      <p:sp>
        <p:nvSpPr>
          <p:cNvPr id="6" name="Header Placeholder 5"/>
          <p:cNvSpPr>
            <a:spLocks noGrp="1"/>
          </p:cNvSpPr>
          <p:nvPr>
            <p:ph type="hdr" sz="quarter" idx="12"/>
          </p:nvPr>
        </p:nvSpPr>
        <p:spPr/>
        <p:txBody>
          <a:bodyPr/>
          <a:lstStyle/>
          <a:p>
            <a:r>
              <a:rPr lang="en-US"/>
              <a:t>IRIS Professional Development Series- Classroom Management (Part 1)</a:t>
            </a:r>
          </a:p>
        </p:txBody>
      </p:sp>
    </p:spTree>
    <p:extLst>
      <p:ext uri="{BB962C8B-B14F-4D97-AF65-F5344CB8AC3E}">
        <p14:creationId xmlns:p14="http://schemas.microsoft.com/office/powerpoint/2010/main" val="381441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Time</a:t>
            </a:r>
            <a:r>
              <a:rPr lang="en-US" dirty="0"/>
              <a:t>: 15 minutes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Facilitator Notes</a:t>
            </a:r>
            <a:r>
              <a:rPr lang="en-US" dirty="0"/>
              <a:t>:</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a:t>Direct teachers to read the section on Page 2 about </a:t>
            </a:r>
            <a:r>
              <a:rPr lang="en-US" i="1" dirty="0"/>
              <a:t>Response to Authority Figures</a:t>
            </a:r>
            <a:r>
              <a:rPr lang="en-US" i="0" dirty="0"/>
              <a:t> and listen to the two experts or read the transcripts</a:t>
            </a:r>
            <a:r>
              <a:rPr lang="en-US" i="1" dirty="0"/>
              <a:t>. </a:t>
            </a:r>
            <a:r>
              <a:rPr lang="en-US" i="0" dirty="0"/>
              <a:t>Have</a:t>
            </a:r>
            <a:r>
              <a:rPr lang="en-US" i="0" baseline="0" dirty="0"/>
              <a:t> them click on each title to learn more about the different cultural responses. (10 minutes)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i="0" baseline="0" dirty="0"/>
              <a:t>Direct them to respond to the questions about how culture has shaped their own response to authority figures in their Participants’ </a:t>
            </a:r>
            <a:r>
              <a:rPr lang="en-US" b="0" i="0" baseline="0" dirty="0"/>
              <a:t>Guided Notes. </a:t>
            </a:r>
            <a:r>
              <a:rPr lang="en-US" b="0" i="0" dirty="0"/>
              <a:t>(5 minutes)</a:t>
            </a:r>
            <a:endParaRPr lang="en-US" b="0" i="1" dirty="0"/>
          </a:p>
          <a:p>
            <a:endParaRPr lang="en-US" dirty="0"/>
          </a:p>
        </p:txBody>
      </p:sp>
      <p:sp>
        <p:nvSpPr>
          <p:cNvPr id="4" name="Slide Number Placeholder 3"/>
          <p:cNvSpPr>
            <a:spLocks noGrp="1"/>
          </p:cNvSpPr>
          <p:nvPr>
            <p:ph type="sldNum" sz="quarter" idx="10"/>
          </p:nvPr>
        </p:nvSpPr>
        <p:spPr/>
        <p:txBody>
          <a:bodyPr/>
          <a:lstStyle/>
          <a:p>
            <a:fld id="{3C6E85FF-EC61-4B81-831F-787B129C6B6D}" type="slidenum">
              <a:rPr lang="en-US" smtClean="0"/>
              <a:pPr/>
              <a:t>16</a:t>
            </a:fld>
            <a:endParaRPr lang="en-US"/>
          </a:p>
        </p:txBody>
      </p:sp>
      <p:sp>
        <p:nvSpPr>
          <p:cNvPr id="5" name="Footer Placeholder 4"/>
          <p:cNvSpPr>
            <a:spLocks noGrp="1"/>
          </p:cNvSpPr>
          <p:nvPr>
            <p:ph type="ftr" sz="quarter" idx="11"/>
          </p:nvPr>
        </p:nvSpPr>
        <p:spPr/>
        <p:txBody>
          <a:bodyPr/>
          <a:lstStyle/>
          <a:p>
            <a:r>
              <a:rPr lang="en-US"/>
              <a:t>IRIS Center </a:t>
            </a:r>
          </a:p>
        </p:txBody>
      </p:sp>
      <p:sp>
        <p:nvSpPr>
          <p:cNvPr id="6" name="Header Placeholder 5"/>
          <p:cNvSpPr>
            <a:spLocks noGrp="1"/>
          </p:cNvSpPr>
          <p:nvPr>
            <p:ph type="hdr" sz="quarter" idx="12"/>
          </p:nvPr>
        </p:nvSpPr>
        <p:spPr/>
        <p:txBody>
          <a:bodyPr/>
          <a:lstStyle/>
          <a:p>
            <a:r>
              <a:rPr lang="en-US"/>
              <a:t>IRIS Professional Development Series- Classroom Management (Part 1)</a:t>
            </a:r>
          </a:p>
        </p:txBody>
      </p:sp>
    </p:spTree>
    <p:extLst>
      <p:ext uri="{BB962C8B-B14F-4D97-AF65-F5344CB8AC3E}">
        <p14:creationId xmlns:p14="http://schemas.microsoft.com/office/powerpoint/2010/main" val="653360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Reminder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171450" lvl="0" indent="-171450">
              <a:buFont typeface="Arial"/>
              <a:buChar char="•"/>
            </a:pPr>
            <a:r>
              <a:rPr lang="en-US" sz="1200" kern="1200" dirty="0">
                <a:solidFill>
                  <a:schemeClr val="tx1"/>
                </a:solidFill>
                <a:effectLst/>
                <a:latin typeface="Arial"/>
                <a:ea typeface="+mn-ea"/>
                <a:cs typeface="Arial"/>
              </a:rPr>
              <a:t>Make chart paper and markers available for the groups to use as they create their graphic organizers.</a:t>
            </a:r>
          </a:p>
          <a:p>
            <a:pPr marL="171450" lvl="0" indent="-171450">
              <a:buFont typeface="Arial"/>
              <a:buChar char="•"/>
            </a:pPr>
            <a:r>
              <a:rPr lang="en-US" sz="1200" kern="1200" dirty="0">
                <a:solidFill>
                  <a:schemeClr val="tx1"/>
                </a:solidFill>
                <a:effectLst/>
                <a:latin typeface="Arial"/>
                <a:ea typeface="+mn-ea"/>
                <a:cs typeface="Arial"/>
              </a:rPr>
              <a:t>Decide whether participants will work in their home groups or their expert groups. The best arrangement may be determined by the dynamics of the various groups’ members.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baseline="0" dirty="0">
              <a:latin typeface="Arial"/>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C6E85FF-EC61-4B81-831F-787B129C6B6D}" type="slidenum">
              <a:rPr lang="en-US" smtClean="0"/>
              <a:pPr/>
              <a:t>17</a:t>
            </a:fld>
            <a:endParaRPr lang="en-US"/>
          </a:p>
        </p:txBody>
      </p:sp>
      <p:sp>
        <p:nvSpPr>
          <p:cNvPr id="5" name="Footer Placeholder 4"/>
          <p:cNvSpPr>
            <a:spLocks noGrp="1"/>
          </p:cNvSpPr>
          <p:nvPr>
            <p:ph type="ftr" sz="quarter" idx="11"/>
          </p:nvPr>
        </p:nvSpPr>
        <p:spPr/>
        <p:txBody>
          <a:bodyPr/>
          <a:lstStyle/>
          <a:p>
            <a:r>
              <a:rPr lang="en-US"/>
              <a:t>IRIS Center </a:t>
            </a:r>
          </a:p>
        </p:txBody>
      </p:sp>
      <p:sp>
        <p:nvSpPr>
          <p:cNvPr id="6" name="Header Placeholder 5"/>
          <p:cNvSpPr>
            <a:spLocks noGrp="1"/>
          </p:cNvSpPr>
          <p:nvPr>
            <p:ph type="hdr" sz="quarter" idx="12"/>
          </p:nvPr>
        </p:nvSpPr>
        <p:spPr/>
        <p:txBody>
          <a:bodyPr/>
          <a:lstStyle/>
          <a:p>
            <a:r>
              <a:rPr lang="en-US"/>
              <a:t>IRIS Professional Development Series- Classroom Management (Part 1)</a:t>
            </a:r>
          </a:p>
        </p:txBody>
      </p:sp>
    </p:spTree>
    <p:extLst>
      <p:ext uri="{BB962C8B-B14F-4D97-AF65-F5344CB8AC3E}">
        <p14:creationId xmlns:p14="http://schemas.microsoft.com/office/powerpoint/2010/main" val="735218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C6E85FF-EC61-4B81-831F-787B129C6B6D}" type="slidenum">
              <a:rPr lang="en-US" smtClean="0"/>
              <a:pPr/>
              <a:t>18</a:t>
            </a:fld>
            <a:endParaRPr lang="en-US"/>
          </a:p>
        </p:txBody>
      </p:sp>
      <p:sp>
        <p:nvSpPr>
          <p:cNvPr id="5" name="Footer Placeholder 4"/>
          <p:cNvSpPr>
            <a:spLocks noGrp="1"/>
          </p:cNvSpPr>
          <p:nvPr>
            <p:ph type="ftr" sz="quarter" idx="11"/>
          </p:nvPr>
        </p:nvSpPr>
        <p:spPr/>
        <p:txBody>
          <a:bodyPr/>
          <a:lstStyle/>
          <a:p>
            <a:r>
              <a:rPr lang="en-US"/>
              <a:t>IRIS Center </a:t>
            </a:r>
          </a:p>
        </p:txBody>
      </p:sp>
      <p:sp>
        <p:nvSpPr>
          <p:cNvPr id="6" name="Header Placeholder 5"/>
          <p:cNvSpPr>
            <a:spLocks noGrp="1"/>
          </p:cNvSpPr>
          <p:nvPr>
            <p:ph type="hdr" sz="quarter" idx="12"/>
          </p:nvPr>
        </p:nvSpPr>
        <p:spPr/>
        <p:txBody>
          <a:bodyPr/>
          <a:lstStyle/>
          <a:p>
            <a:r>
              <a:rPr lang="en-US"/>
              <a:t>IRIS Professional Development Series- Classroom Management (Part 1)</a:t>
            </a:r>
          </a:p>
        </p:txBody>
      </p:sp>
    </p:spTree>
    <p:extLst>
      <p:ext uri="{BB962C8B-B14F-4D97-AF65-F5344CB8AC3E}">
        <p14:creationId xmlns:p14="http://schemas.microsoft.com/office/powerpoint/2010/main" val="202004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Participants should return to their Home </a:t>
            </a:r>
            <a:r>
              <a:rPr lang="en-US" b="0" baseline="0"/>
              <a:t>Groups for </a:t>
            </a:r>
            <a:r>
              <a:rPr lang="en-US" b="0" baseline="0" dirty="0"/>
              <a:t>this small-group activity.</a:t>
            </a:r>
          </a:p>
        </p:txBody>
      </p:sp>
      <p:sp>
        <p:nvSpPr>
          <p:cNvPr id="4" name="Slide Number Placeholder 3"/>
          <p:cNvSpPr>
            <a:spLocks noGrp="1"/>
          </p:cNvSpPr>
          <p:nvPr>
            <p:ph type="sldNum" sz="quarter" idx="10"/>
          </p:nvPr>
        </p:nvSpPr>
        <p:spPr/>
        <p:txBody>
          <a:bodyPr/>
          <a:lstStyle/>
          <a:p>
            <a:fld id="{3C6E85FF-EC61-4B81-831F-787B129C6B6D}" type="slidenum">
              <a:rPr lang="en-US" smtClean="0"/>
              <a:pPr/>
              <a:t>19</a:t>
            </a:fld>
            <a:endParaRPr lang="en-US"/>
          </a:p>
        </p:txBody>
      </p:sp>
      <p:sp>
        <p:nvSpPr>
          <p:cNvPr id="5" name="Footer Placeholder 4"/>
          <p:cNvSpPr>
            <a:spLocks noGrp="1"/>
          </p:cNvSpPr>
          <p:nvPr>
            <p:ph type="ftr" sz="quarter" idx="11"/>
          </p:nvPr>
        </p:nvSpPr>
        <p:spPr/>
        <p:txBody>
          <a:bodyPr/>
          <a:lstStyle/>
          <a:p>
            <a:r>
              <a:rPr lang="en-US"/>
              <a:t>IRIS Center </a:t>
            </a:r>
          </a:p>
        </p:txBody>
      </p:sp>
      <p:sp>
        <p:nvSpPr>
          <p:cNvPr id="6" name="Header Placeholder 5"/>
          <p:cNvSpPr>
            <a:spLocks noGrp="1"/>
          </p:cNvSpPr>
          <p:nvPr>
            <p:ph type="hdr" sz="quarter" idx="12"/>
          </p:nvPr>
        </p:nvSpPr>
        <p:spPr/>
        <p:txBody>
          <a:bodyPr/>
          <a:lstStyle/>
          <a:p>
            <a:r>
              <a:rPr lang="en-US"/>
              <a:t>IRIS Professional Development Series- Classroom Management (Part 1)</a:t>
            </a:r>
          </a:p>
        </p:txBody>
      </p:sp>
    </p:spTree>
    <p:extLst>
      <p:ext uri="{BB962C8B-B14F-4D97-AF65-F5344CB8AC3E}">
        <p14:creationId xmlns:p14="http://schemas.microsoft.com/office/powerpoint/2010/main" val="2066914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3C6E85FF-EC61-4B81-831F-787B129C6B6D}" type="slidenum">
              <a:rPr lang="en-US" smtClean="0"/>
              <a:pPr/>
              <a:t>2</a:t>
            </a:fld>
            <a:endParaRPr lang="en-US"/>
          </a:p>
        </p:txBody>
      </p:sp>
      <p:sp>
        <p:nvSpPr>
          <p:cNvPr id="5" name="Footer Placeholder 4"/>
          <p:cNvSpPr>
            <a:spLocks noGrp="1"/>
          </p:cNvSpPr>
          <p:nvPr>
            <p:ph type="ftr" sz="quarter" idx="11"/>
          </p:nvPr>
        </p:nvSpPr>
        <p:spPr/>
        <p:txBody>
          <a:bodyPr/>
          <a:lstStyle/>
          <a:p>
            <a:r>
              <a:rPr lang="en-US"/>
              <a:t>IRIS Center </a:t>
            </a:r>
          </a:p>
        </p:txBody>
      </p:sp>
      <p:sp>
        <p:nvSpPr>
          <p:cNvPr id="6" name="Header Placeholder 5"/>
          <p:cNvSpPr>
            <a:spLocks noGrp="1"/>
          </p:cNvSpPr>
          <p:nvPr>
            <p:ph type="hdr" sz="quarter" idx="12"/>
          </p:nvPr>
        </p:nvSpPr>
        <p:spPr/>
        <p:txBody>
          <a:bodyPr/>
          <a:lstStyle/>
          <a:p>
            <a:r>
              <a:rPr lang="en-US"/>
              <a:t>IRIS Professional Development Series- Classroom Management (Part 1)</a:t>
            </a:r>
          </a:p>
        </p:txBody>
      </p:sp>
    </p:spTree>
    <p:extLst>
      <p:ext uri="{BB962C8B-B14F-4D97-AF65-F5344CB8AC3E}">
        <p14:creationId xmlns:p14="http://schemas.microsoft.com/office/powerpoint/2010/main" val="911032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As a whole group, view the </a:t>
            </a:r>
            <a:r>
              <a:rPr lang="en-US" sz="1200">
                <a:solidFill>
                  <a:schemeClr val="tx1"/>
                </a:solidFill>
              </a:rPr>
              <a:t>Wrap Up video</a:t>
            </a:r>
            <a:r>
              <a:rPr lang="en-US" sz="1200" dirty="0">
                <a:solidFill>
                  <a:schemeClr val="tx1"/>
                </a:solidFill>
              </a:rPr>
              <a:t>.</a:t>
            </a:r>
          </a:p>
          <a:p>
            <a:endParaRPr lang="en-US" dirty="0"/>
          </a:p>
        </p:txBody>
      </p:sp>
      <p:sp>
        <p:nvSpPr>
          <p:cNvPr id="4" name="Slide Number Placeholder 3"/>
          <p:cNvSpPr>
            <a:spLocks noGrp="1"/>
          </p:cNvSpPr>
          <p:nvPr>
            <p:ph type="sldNum" sz="quarter" idx="10"/>
          </p:nvPr>
        </p:nvSpPr>
        <p:spPr/>
        <p:txBody>
          <a:bodyPr/>
          <a:lstStyle/>
          <a:p>
            <a:fld id="{3C6E85FF-EC61-4B81-831F-787B129C6B6D}" type="slidenum">
              <a:rPr lang="en-US" smtClean="0"/>
              <a:pPr/>
              <a:t>20</a:t>
            </a:fld>
            <a:endParaRPr lang="en-US"/>
          </a:p>
        </p:txBody>
      </p:sp>
      <p:sp>
        <p:nvSpPr>
          <p:cNvPr id="5" name="Footer Placeholder 4"/>
          <p:cNvSpPr>
            <a:spLocks noGrp="1"/>
          </p:cNvSpPr>
          <p:nvPr>
            <p:ph type="ftr" sz="quarter" idx="11"/>
          </p:nvPr>
        </p:nvSpPr>
        <p:spPr/>
        <p:txBody>
          <a:bodyPr/>
          <a:lstStyle/>
          <a:p>
            <a:r>
              <a:rPr lang="en-US"/>
              <a:t>IRIS Center </a:t>
            </a:r>
          </a:p>
        </p:txBody>
      </p:sp>
      <p:sp>
        <p:nvSpPr>
          <p:cNvPr id="6" name="Header Placeholder 5"/>
          <p:cNvSpPr>
            <a:spLocks noGrp="1"/>
          </p:cNvSpPr>
          <p:nvPr>
            <p:ph type="hdr" sz="quarter" idx="12"/>
          </p:nvPr>
        </p:nvSpPr>
        <p:spPr/>
        <p:txBody>
          <a:bodyPr/>
          <a:lstStyle/>
          <a:p>
            <a:r>
              <a:rPr lang="en-US"/>
              <a:t>IRIS Professional Development Series- Classroom Management (Part 1)</a:t>
            </a:r>
          </a:p>
        </p:txBody>
      </p:sp>
    </p:spTree>
    <p:extLst>
      <p:ext uri="{BB962C8B-B14F-4D97-AF65-F5344CB8AC3E}">
        <p14:creationId xmlns:p14="http://schemas.microsoft.com/office/powerpoint/2010/main" val="938914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Direct participants to complete the short survey at the link provided before moving on to discuss next steps. </a:t>
            </a:r>
          </a:p>
        </p:txBody>
      </p:sp>
      <p:sp>
        <p:nvSpPr>
          <p:cNvPr id="4" name="Header Placeholder 3"/>
          <p:cNvSpPr>
            <a:spLocks noGrp="1"/>
          </p:cNvSpPr>
          <p:nvPr>
            <p:ph type="hdr" sz="quarter" idx="10"/>
          </p:nvPr>
        </p:nvSpPr>
        <p:spPr/>
        <p:txBody>
          <a:bodyPr/>
          <a:lstStyle/>
          <a:p>
            <a:r>
              <a:rPr lang="en-US"/>
              <a:t>IRIS Professional Development Series- Classroom Management (Part 1)</a:t>
            </a:r>
          </a:p>
        </p:txBody>
      </p:sp>
      <p:sp>
        <p:nvSpPr>
          <p:cNvPr id="5" name="Footer Placeholder 4"/>
          <p:cNvSpPr>
            <a:spLocks noGrp="1"/>
          </p:cNvSpPr>
          <p:nvPr>
            <p:ph type="ftr" sz="quarter" idx="11"/>
          </p:nvPr>
        </p:nvSpPr>
        <p:spPr/>
        <p:txBody>
          <a:bodyPr/>
          <a:lstStyle/>
          <a:p>
            <a:r>
              <a:rPr lang="en-US"/>
              <a:t>IRIS Center </a:t>
            </a:r>
          </a:p>
        </p:txBody>
      </p:sp>
      <p:sp>
        <p:nvSpPr>
          <p:cNvPr id="6" name="Slide Number Placeholder 5"/>
          <p:cNvSpPr>
            <a:spLocks noGrp="1"/>
          </p:cNvSpPr>
          <p:nvPr>
            <p:ph type="sldNum" sz="quarter" idx="12"/>
          </p:nvPr>
        </p:nvSpPr>
        <p:spPr/>
        <p:txBody>
          <a:bodyPr/>
          <a:lstStyle/>
          <a:p>
            <a:fld id="{3C6E85FF-EC61-4B81-831F-787B129C6B6D}" type="slidenum">
              <a:rPr lang="en-US" smtClean="0"/>
              <a:pPr/>
              <a:t>21</a:t>
            </a:fld>
            <a:endParaRPr lang="en-US"/>
          </a:p>
        </p:txBody>
      </p:sp>
    </p:spTree>
    <p:extLst>
      <p:ext uri="{BB962C8B-B14F-4D97-AF65-F5344CB8AC3E}">
        <p14:creationId xmlns:p14="http://schemas.microsoft.com/office/powerpoint/2010/main" val="621490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a:solidFill>
                  <a:schemeClr val="tx1"/>
                </a:solidFill>
                <a:effectLst/>
                <a:latin typeface="+mn-lt"/>
                <a:ea typeface="+mn-ea"/>
                <a:cs typeface="+mn-cs"/>
              </a:rPr>
              <a:t>For the remaining 15–20 minutes, ask participants to complete</a:t>
            </a:r>
            <a:r>
              <a:rPr lang="en-US" sz="1200" kern="1200" baseline="0" dirty="0">
                <a:solidFill>
                  <a:schemeClr val="tx1"/>
                </a:solidFill>
                <a:effectLst/>
                <a:latin typeface="+mn-lt"/>
                <a:ea typeface="+mn-ea"/>
                <a:cs typeface="+mn-cs"/>
              </a:rPr>
              <a:t> a</a:t>
            </a:r>
            <a:r>
              <a:rPr lang="en-US" sz="1200" kern="1200" dirty="0">
                <a:solidFill>
                  <a:schemeClr val="tx1"/>
                </a:solidFill>
                <a:effectLst/>
                <a:latin typeface="+mn-lt"/>
                <a:ea typeface="+mn-ea"/>
                <a:cs typeface="+mn-cs"/>
              </a:rPr>
              <a:t> facilitator-developed evaluation form or one provided by the district and the End-of-Session Reflection Form.</a:t>
            </a:r>
          </a:p>
          <a:p>
            <a:endParaRPr lang="en-US" dirty="0"/>
          </a:p>
        </p:txBody>
      </p:sp>
      <p:sp>
        <p:nvSpPr>
          <p:cNvPr id="4" name="Slide Number Placeholder 3"/>
          <p:cNvSpPr>
            <a:spLocks noGrp="1"/>
          </p:cNvSpPr>
          <p:nvPr>
            <p:ph type="sldNum" sz="quarter" idx="10"/>
          </p:nvPr>
        </p:nvSpPr>
        <p:spPr/>
        <p:txBody>
          <a:bodyPr/>
          <a:lstStyle/>
          <a:p>
            <a:fld id="{3C6E85FF-EC61-4B81-831F-787B129C6B6D}" type="slidenum">
              <a:rPr lang="en-US" smtClean="0"/>
              <a:pPr/>
              <a:t>22</a:t>
            </a:fld>
            <a:endParaRPr lang="en-US"/>
          </a:p>
        </p:txBody>
      </p:sp>
      <p:sp>
        <p:nvSpPr>
          <p:cNvPr id="5" name="Footer Placeholder 4"/>
          <p:cNvSpPr>
            <a:spLocks noGrp="1"/>
          </p:cNvSpPr>
          <p:nvPr>
            <p:ph type="ftr" sz="quarter" idx="11"/>
          </p:nvPr>
        </p:nvSpPr>
        <p:spPr/>
        <p:txBody>
          <a:bodyPr/>
          <a:lstStyle/>
          <a:p>
            <a:r>
              <a:rPr lang="en-US"/>
              <a:t>IRIS Center </a:t>
            </a:r>
          </a:p>
        </p:txBody>
      </p:sp>
      <p:sp>
        <p:nvSpPr>
          <p:cNvPr id="6" name="Header Placeholder 5"/>
          <p:cNvSpPr>
            <a:spLocks noGrp="1"/>
          </p:cNvSpPr>
          <p:nvPr>
            <p:ph type="hdr" sz="quarter" idx="12"/>
          </p:nvPr>
        </p:nvSpPr>
        <p:spPr/>
        <p:txBody>
          <a:bodyPr/>
          <a:lstStyle/>
          <a:p>
            <a:r>
              <a:rPr lang="en-US"/>
              <a:t>IRIS Professional Development Series- Classroom Management (Part 1)</a:t>
            </a:r>
          </a:p>
        </p:txBody>
      </p:sp>
    </p:spTree>
    <p:extLst>
      <p:ext uri="{BB962C8B-B14F-4D97-AF65-F5344CB8AC3E}">
        <p14:creationId xmlns:p14="http://schemas.microsoft.com/office/powerpoint/2010/main" val="38744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As a whole group, view the Challenge video.</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10"/>
          </p:nvPr>
        </p:nvSpPr>
        <p:spPr/>
        <p:txBody>
          <a:bodyPr/>
          <a:lstStyle/>
          <a:p>
            <a:fld id="{3C6E85FF-EC61-4B81-831F-787B129C6B6D}" type="slidenum">
              <a:rPr lang="en-US" smtClean="0"/>
              <a:pPr/>
              <a:t>3</a:t>
            </a:fld>
            <a:endParaRPr lang="en-US"/>
          </a:p>
        </p:txBody>
      </p:sp>
      <p:sp>
        <p:nvSpPr>
          <p:cNvPr id="5" name="Footer Placeholder 4"/>
          <p:cNvSpPr>
            <a:spLocks noGrp="1"/>
          </p:cNvSpPr>
          <p:nvPr>
            <p:ph type="ftr" sz="quarter" idx="11"/>
          </p:nvPr>
        </p:nvSpPr>
        <p:spPr/>
        <p:txBody>
          <a:bodyPr/>
          <a:lstStyle/>
          <a:p>
            <a:r>
              <a:rPr lang="en-US"/>
              <a:t>IRIS Center </a:t>
            </a:r>
          </a:p>
        </p:txBody>
      </p:sp>
      <p:sp>
        <p:nvSpPr>
          <p:cNvPr id="6" name="Header Placeholder 5"/>
          <p:cNvSpPr>
            <a:spLocks noGrp="1"/>
          </p:cNvSpPr>
          <p:nvPr>
            <p:ph type="hdr" sz="quarter" idx="12"/>
          </p:nvPr>
        </p:nvSpPr>
        <p:spPr/>
        <p:txBody>
          <a:bodyPr/>
          <a:lstStyle/>
          <a:p>
            <a:r>
              <a:rPr lang="en-US"/>
              <a:t>IRIS Professional Development Series- Classroom Management (Part 1)</a:t>
            </a:r>
          </a:p>
        </p:txBody>
      </p:sp>
    </p:spTree>
    <p:extLst>
      <p:ext uri="{BB962C8B-B14F-4D97-AF65-F5344CB8AC3E}">
        <p14:creationId xmlns:p14="http://schemas.microsoft.com/office/powerpoint/2010/main" val="164269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Replace “Color</a:t>
            </a:r>
            <a:r>
              <a:rPr lang="en-US" baseline="0" dirty="0"/>
              <a:t> 1,” “Color 2,” and “Color 3” with the color you have chosen to represent each level of familiarity. </a:t>
            </a:r>
            <a:endParaRPr lang="en-US" dirty="0"/>
          </a:p>
        </p:txBody>
      </p:sp>
      <p:sp>
        <p:nvSpPr>
          <p:cNvPr id="4" name="Slide Number Placeholder 3"/>
          <p:cNvSpPr>
            <a:spLocks noGrp="1"/>
          </p:cNvSpPr>
          <p:nvPr>
            <p:ph type="sldNum" sz="quarter" idx="10"/>
          </p:nvPr>
        </p:nvSpPr>
        <p:spPr/>
        <p:txBody>
          <a:bodyPr/>
          <a:lstStyle/>
          <a:p>
            <a:fld id="{3C6E85FF-EC61-4B81-831F-787B129C6B6D}" type="slidenum">
              <a:rPr lang="en-US" smtClean="0"/>
              <a:pPr/>
              <a:t>4</a:t>
            </a:fld>
            <a:endParaRPr lang="en-US"/>
          </a:p>
        </p:txBody>
      </p:sp>
      <p:sp>
        <p:nvSpPr>
          <p:cNvPr id="5" name="Footer Placeholder 4"/>
          <p:cNvSpPr>
            <a:spLocks noGrp="1"/>
          </p:cNvSpPr>
          <p:nvPr>
            <p:ph type="ftr" sz="quarter" idx="11"/>
          </p:nvPr>
        </p:nvSpPr>
        <p:spPr/>
        <p:txBody>
          <a:bodyPr/>
          <a:lstStyle/>
          <a:p>
            <a:r>
              <a:rPr lang="en-US"/>
              <a:t>IRIS Center </a:t>
            </a:r>
          </a:p>
        </p:txBody>
      </p:sp>
      <p:sp>
        <p:nvSpPr>
          <p:cNvPr id="6" name="Header Placeholder 5"/>
          <p:cNvSpPr>
            <a:spLocks noGrp="1"/>
          </p:cNvSpPr>
          <p:nvPr>
            <p:ph type="hdr" sz="quarter" idx="12"/>
          </p:nvPr>
        </p:nvSpPr>
        <p:spPr/>
        <p:txBody>
          <a:bodyPr/>
          <a:lstStyle/>
          <a:p>
            <a:r>
              <a:rPr lang="en-US"/>
              <a:t>IRIS Professional Development Series- Classroom Management (Part 1)</a:t>
            </a:r>
          </a:p>
        </p:txBody>
      </p:sp>
    </p:spTree>
    <p:extLst>
      <p:ext uri="{BB962C8B-B14F-4D97-AF65-F5344CB8AC3E}">
        <p14:creationId xmlns:p14="http://schemas.microsoft.com/office/powerpoint/2010/main" val="1365353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C6E85FF-EC61-4B81-831F-787B129C6B6D}" type="slidenum">
              <a:rPr lang="en-US" smtClean="0"/>
              <a:pPr/>
              <a:t>5</a:t>
            </a:fld>
            <a:endParaRPr lang="en-US"/>
          </a:p>
        </p:txBody>
      </p:sp>
      <p:sp>
        <p:nvSpPr>
          <p:cNvPr id="5" name="Footer Placeholder 4"/>
          <p:cNvSpPr>
            <a:spLocks noGrp="1"/>
          </p:cNvSpPr>
          <p:nvPr>
            <p:ph type="ftr" sz="quarter" idx="11"/>
          </p:nvPr>
        </p:nvSpPr>
        <p:spPr/>
        <p:txBody>
          <a:bodyPr/>
          <a:lstStyle/>
          <a:p>
            <a:r>
              <a:rPr lang="en-US"/>
              <a:t>IRIS Center </a:t>
            </a:r>
          </a:p>
        </p:txBody>
      </p:sp>
      <p:sp>
        <p:nvSpPr>
          <p:cNvPr id="6" name="Header Placeholder 5"/>
          <p:cNvSpPr>
            <a:spLocks noGrp="1"/>
          </p:cNvSpPr>
          <p:nvPr>
            <p:ph type="hdr" sz="quarter" idx="12"/>
          </p:nvPr>
        </p:nvSpPr>
        <p:spPr/>
        <p:txBody>
          <a:bodyPr/>
          <a:lstStyle/>
          <a:p>
            <a:r>
              <a:rPr lang="en-US"/>
              <a:t>IRIS Professional Development Series- Classroom Management (Part 1)</a:t>
            </a:r>
          </a:p>
        </p:txBody>
      </p:sp>
    </p:spTree>
    <p:extLst>
      <p:ext uri="{BB962C8B-B14F-4D97-AF65-F5344CB8AC3E}">
        <p14:creationId xmlns:p14="http://schemas.microsoft.com/office/powerpoint/2010/main" val="1651310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6E85FF-EC61-4B81-831F-787B129C6B6D}" type="slidenum">
              <a:rPr lang="en-US" smtClean="0"/>
              <a:pPr/>
              <a:t>6</a:t>
            </a:fld>
            <a:endParaRPr lang="en-US"/>
          </a:p>
        </p:txBody>
      </p:sp>
      <p:sp>
        <p:nvSpPr>
          <p:cNvPr id="5" name="Footer Placeholder 4"/>
          <p:cNvSpPr>
            <a:spLocks noGrp="1"/>
          </p:cNvSpPr>
          <p:nvPr>
            <p:ph type="ftr" sz="quarter" idx="11"/>
          </p:nvPr>
        </p:nvSpPr>
        <p:spPr/>
        <p:txBody>
          <a:bodyPr/>
          <a:lstStyle/>
          <a:p>
            <a:r>
              <a:rPr lang="en-US"/>
              <a:t>IRIS Center </a:t>
            </a:r>
          </a:p>
        </p:txBody>
      </p:sp>
      <p:sp>
        <p:nvSpPr>
          <p:cNvPr id="6" name="Header Placeholder 5"/>
          <p:cNvSpPr>
            <a:spLocks noGrp="1"/>
          </p:cNvSpPr>
          <p:nvPr>
            <p:ph type="hdr" sz="quarter" idx="12"/>
          </p:nvPr>
        </p:nvSpPr>
        <p:spPr/>
        <p:txBody>
          <a:bodyPr/>
          <a:lstStyle/>
          <a:p>
            <a:r>
              <a:rPr lang="en-US"/>
              <a:t>IRIS Professional Development Series- Classroom Management (Part 1)</a:t>
            </a:r>
          </a:p>
        </p:txBody>
      </p:sp>
    </p:spTree>
    <p:extLst>
      <p:ext uri="{BB962C8B-B14F-4D97-AF65-F5344CB8AC3E}">
        <p14:creationId xmlns:p14="http://schemas.microsoft.com/office/powerpoint/2010/main" val="1648840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6E85FF-EC61-4B81-831F-787B129C6B6D}" type="slidenum">
              <a:rPr lang="en-US" smtClean="0"/>
              <a:pPr/>
              <a:t>7</a:t>
            </a:fld>
            <a:endParaRPr lang="en-US"/>
          </a:p>
        </p:txBody>
      </p:sp>
      <p:sp>
        <p:nvSpPr>
          <p:cNvPr id="5" name="Footer Placeholder 4"/>
          <p:cNvSpPr>
            <a:spLocks noGrp="1"/>
          </p:cNvSpPr>
          <p:nvPr>
            <p:ph type="ftr" sz="quarter" idx="11"/>
          </p:nvPr>
        </p:nvSpPr>
        <p:spPr/>
        <p:txBody>
          <a:bodyPr/>
          <a:lstStyle/>
          <a:p>
            <a:r>
              <a:rPr lang="en-US"/>
              <a:t>IRIS Center </a:t>
            </a:r>
          </a:p>
        </p:txBody>
      </p:sp>
      <p:sp>
        <p:nvSpPr>
          <p:cNvPr id="6" name="Header Placeholder 5"/>
          <p:cNvSpPr>
            <a:spLocks noGrp="1"/>
          </p:cNvSpPr>
          <p:nvPr>
            <p:ph type="hdr" sz="quarter" idx="12"/>
          </p:nvPr>
        </p:nvSpPr>
        <p:spPr/>
        <p:txBody>
          <a:bodyPr/>
          <a:lstStyle/>
          <a:p>
            <a:r>
              <a:rPr lang="en-US"/>
              <a:t>IRIS Professional Development Series- Classroom Management (Part 1)</a:t>
            </a:r>
          </a:p>
        </p:txBody>
      </p:sp>
    </p:spTree>
    <p:extLst>
      <p:ext uri="{BB962C8B-B14F-4D97-AF65-F5344CB8AC3E}">
        <p14:creationId xmlns:p14="http://schemas.microsoft.com/office/powerpoint/2010/main" val="931067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6E85FF-EC61-4B81-831F-787B129C6B6D}" type="slidenum">
              <a:rPr lang="en-US" smtClean="0"/>
              <a:pPr/>
              <a:t>8</a:t>
            </a:fld>
            <a:endParaRPr lang="en-US"/>
          </a:p>
        </p:txBody>
      </p:sp>
      <p:sp>
        <p:nvSpPr>
          <p:cNvPr id="5" name="Footer Placeholder 4"/>
          <p:cNvSpPr>
            <a:spLocks noGrp="1"/>
          </p:cNvSpPr>
          <p:nvPr>
            <p:ph type="ftr" sz="quarter" idx="11"/>
          </p:nvPr>
        </p:nvSpPr>
        <p:spPr/>
        <p:txBody>
          <a:bodyPr/>
          <a:lstStyle/>
          <a:p>
            <a:r>
              <a:rPr lang="en-US"/>
              <a:t>IRIS Center </a:t>
            </a:r>
          </a:p>
        </p:txBody>
      </p:sp>
      <p:sp>
        <p:nvSpPr>
          <p:cNvPr id="6" name="Header Placeholder 5"/>
          <p:cNvSpPr>
            <a:spLocks noGrp="1"/>
          </p:cNvSpPr>
          <p:nvPr>
            <p:ph type="hdr" sz="quarter" idx="12"/>
          </p:nvPr>
        </p:nvSpPr>
        <p:spPr/>
        <p:txBody>
          <a:bodyPr/>
          <a:lstStyle/>
          <a:p>
            <a:r>
              <a:rPr lang="en-US"/>
              <a:t>IRIS Professional Development Series- Classroom Management (Part 1)</a:t>
            </a:r>
          </a:p>
        </p:txBody>
      </p:sp>
    </p:spTree>
    <p:extLst>
      <p:ext uri="{BB962C8B-B14F-4D97-AF65-F5344CB8AC3E}">
        <p14:creationId xmlns:p14="http://schemas.microsoft.com/office/powerpoint/2010/main" val="1815178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C6E85FF-EC61-4B81-831F-787B129C6B6D}" type="slidenum">
              <a:rPr lang="en-US" smtClean="0"/>
              <a:pPr/>
              <a:t>9</a:t>
            </a:fld>
            <a:endParaRPr lang="en-US"/>
          </a:p>
        </p:txBody>
      </p:sp>
      <p:sp>
        <p:nvSpPr>
          <p:cNvPr id="5" name="Footer Placeholder 4"/>
          <p:cNvSpPr>
            <a:spLocks noGrp="1"/>
          </p:cNvSpPr>
          <p:nvPr>
            <p:ph type="ftr" sz="quarter" idx="11"/>
          </p:nvPr>
        </p:nvSpPr>
        <p:spPr/>
        <p:txBody>
          <a:bodyPr/>
          <a:lstStyle/>
          <a:p>
            <a:r>
              <a:rPr lang="en-US"/>
              <a:t>IRIS Center </a:t>
            </a:r>
          </a:p>
        </p:txBody>
      </p:sp>
      <p:sp>
        <p:nvSpPr>
          <p:cNvPr id="6" name="Header Placeholder 5"/>
          <p:cNvSpPr>
            <a:spLocks noGrp="1"/>
          </p:cNvSpPr>
          <p:nvPr>
            <p:ph type="hdr" sz="quarter" idx="12"/>
          </p:nvPr>
        </p:nvSpPr>
        <p:spPr/>
        <p:txBody>
          <a:bodyPr/>
          <a:lstStyle/>
          <a:p>
            <a:r>
              <a:rPr lang="en-US"/>
              <a:t>IRIS Professional Development Series- Classroom Management (Part 1)</a:t>
            </a:r>
          </a:p>
        </p:txBody>
      </p:sp>
    </p:spTree>
    <p:extLst>
      <p:ext uri="{BB962C8B-B14F-4D97-AF65-F5344CB8AC3E}">
        <p14:creationId xmlns:p14="http://schemas.microsoft.com/office/powerpoint/2010/main" val="558898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81B17E-2145-4BC0-B98B-924DAB550D18}" type="datetimeFigureOut">
              <a:rPr lang="en-US" smtClean="0"/>
              <a:pPr/>
              <a:t>3/25/19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3FB3A-9656-4FC6-BC5E-9693BF0E68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81B17E-2145-4BC0-B98B-924DAB550D18}" type="datetimeFigureOut">
              <a:rPr lang="en-US" smtClean="0"/>
              <a:pPr/>
              <a:t>3/25/19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3FB3A-9656-4FC6-BC5E-9693BF0E68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81B17E-2145-4BC0-B98B-924DAB550D18}" type="datetimeFigureOut">
              <a:rPr lang="en-US" smtClean="0"/>
              <a:pPr/>
              <a:t>3/25/19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3FB3A-9656-4FC6-BC5E-9693BF0E68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81B17E-2145-4BC0-B98B-924DAB550D18}" type="datetimeFigureOut">
              <a:rPr lang="en-US" smtClean="0"/>
              <a:pPr/>
              <a:t>3/25/19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3FB3A-9656-4FC6-BC5E-9693BF0E68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81B17E-2145-4BC0-B98B-924DAB550D18}" type="datetimeFigureOut">
              <a:rPr lang="en-US" smtClean="0"/>
              <a:pPr/>
              <a:t>3/25/19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3FB3A-9656-4FC6-BC5E-9693BF0E68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81B17E-2145-4BC0-B98B-924DAB550D18}" type="datetimeFigureOut">
              <a:rPr lang="en-US" smtClean="0"/>
              <a:pPr/>
              <a:t>3/25/19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3FB3A-9656-4FC6-BC5E-9693BF0E68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81B17E-2145-4BC0-B98B-924DAB550D18}" type="datetimeFigureOut">
              <a:rPr lang="en-US" smtClean="0"/>
              <a:pPr/>
              <a:t>3/25/19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3FB3A-9656-4FC6-BC5E-9693BF0E68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81B17E-2145-4BC0-B98B-924DAB550D18}" type="datetimeFigureOut">
              <a:rPr lang="en-US" smtClean="0"/>
              <a:pPr/>
              <a:t>3/25/19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3FB3A-9656-4FC6-BC5E-9693BF0E68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81B17E-2145-4BC0-B98B-924DAB550D18}" type="datetimeFigureOut">
              <a:rPr lang="en-US" smtClean="0"/>
              <a:pPr/>
              <a:t>3/25/19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3FB3A-9656-4FC6-BC5E-9693BF0E68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81B17E-2145-4BC0-B98B-924DAB550D18}" type="datetimeFigureOut">
              <a:rPr lang="en-US" smtClean="0"/>
              <a:pPr/>
              <a:t>3/25/19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3FB3A-9656-4FC6-BC5E-9693BF0E68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81B17E-2145-4BC0-B98B-924DAB550D18}" type="datetimeFigureOut">
              <a:rPr lang="en-US" smtClean="0"/>
              <a:pPr/>
              <a:t>3/25/19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3FB3A-9656-4FC6-BC5E-9693BF0E68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3000" r="2000" b="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81B17E-2145-4BC0-B98B-924DAB550D18}" type="datetimeFigureOut">
              <a:rPr lang="en-US" smtClean="0"/>
              <a:pPr/>
              <a:t>3/25/19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3FB3A-9656-4FC6-BC5E-9693BF0E68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hyperlink" Target="http://iris.peabody.vanderbilt.edu/mcontent/iris_feedback/?PATH=beh1" TargetMode="External"/><Relationship Id="rId4" Type="http://schemas.openxmlformats.org/officeDocument/2006/relationships/image" Target="../media/image18.jp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1888836" y="5430545"/>
            <a:ext cx="609600" cy="5104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Date Placeholder 4"/>
          <p:cNvSpPr>
            <a:spLocks noGrp="1"/>
          </p:cNvSpPr>
          <p:nvPr>
            <p:ph type="dt" sz="half" idx="10"/>
          </p:nvPr>
        </p:nvSpPr>
        <p:spPr>
          <a:xfrm>
            <a:off x="457200" y="6356350"/>
            <a:ext cx="2971800" cy="244475"/>
          </a:xfrm>
        </p:spPr>
        <p:txBody>
          <a:bodyPr/>
          <a:lstStyle/>
          <a:p>
            <a:r>
              <a:rPr lang="en-US" dirty="0" err="1">
                <a:solidFill>
                  <a:prstClr val="black">
                    <a:tint val="75000"/>
                  </a:prstClr>
                </a:solidFill>
                <a:latin typeface="Arial Narrow" panose="020B0604020202020204" pitchFamily="34" charset="0"/>
                <a:cs typeface="Arial Narrow" panose="020B0604020202020204" pitchFamily="34" charset="0"/>
              </a:rPr>
              <a:t>iris.peabody.vanderbilt.edu</a:t>
            </a:r>
            <a:r>
              <a:rPr lang="en-US" dirty="0">
                <a:solidFill>
                  <a:prstClr val="black">
                    <a:tint val="75000"/>
                  </a:prstClr>
                </a:solidFill>
                <a:latin typeface="Arial Narrow" panose="020B0604020202020204" pitchFamily="34" charset="0"/>
                <a:cs typeface="Arial Narrow" panose="020B0604020202020204" pitchFamily="34" charset="0"/>
              </a:rPr>
              <a:t>  |  </a:t>
            </a:r>
            <a:r>
              <a:rPr lang="en-US" dirty="0" err="1">
                <a:solidFill>
                  <a:prstClr val="black">
                    <a:tint val="75000"/>
                  </a:prstClr>
                </a:solidFill>
                <a:latin typeface="Arial Narrow" panose="020B0604020202020204" pitchFamily="34" charset="0"/>
                <a:cs typeface="Arial Narrow" panose="020B0604020202020204" pitchFamily="34" charset="0"/>
              </a:rPr>
              <a:t>iriscenter.com</a:t>
            </a:r>
            <a:endParaRPr lang="en-US" dirty="0">
              <a:solidFill>
                <a:prstClr val="black">
                  <a:tint val="75000"/>
                </a:prstClr>
              </a:solidFill>
              <a:latin typeface="Arial Narrow" panose="020B0604020202020204" pitchFamily="34" charset="0"/>
              <a:cs typeface="Arial Narrow" panose="020B0604020202020204" pitchFamily="34" charset="0"/>
            </a:endParaRPr>
          </a:p>
        </p:txBody>
      </p:sp>
      <p:sp>
        <p:nvSpPr>
          <p:cNvPr id="9" name="Rectangle 8"/>
          <p:cNvSpPr/>
          <p:nvPr/>
        </p:nvSpPr>
        <p:spPr>
          <a:xfrm>
            <a:off x="2743200" y="5430545"/>
            <a:ext cx="6172262" cy="646331"/>
          </a:xfrm>
          <a:prstGeom prst="rect">
            <a:avLst/>
          </a:prstGeom>
        </p:spPr>
        <p:txBody>
          <a:bodyPr wrap="square">
            <a:spAutoFit/>
          </a:bodyPr>
          <a:lstStyle/>
          <a:p>
            <a:pPr fontAlgn="base">
              <a:spcBef>
                <a:spcPct val="0"/>
              </a:spcBef>
              <a:spcAft>
                <a:spcPct val="0"/>
              </a:spcAft>
            </a:pPr>
            <a:r>
              <a:rPr lang="en-US" sz="900" dirty="0">
                <a:solidFill>
                  <a:prstClr val="black"/>
                </a:solidFill>
                <a:latin typeface="Arial" charset="0"/>
                <a:ea typeface="MS PGothic" charset="0"/>
                <a:cs typeface="MS PGothic" charset="0"/>
              </a:rPr>
              <a:t>The IRIS Center is funded through a cooperative agreement U.S. Department of Education, Office of Special Education Programs (OSEP) Grant #H325E120002. The contents of this presentation do not necessarily represent the policy of the U.S. Department of Education, and you should not assume endorsement by the Federal Government. Project Officer, Sarah Allen.</a:t>
            </a:r>
          </a:p>
        </p:txBody>
      </p:sp>
      <p:sp>
        <p:nvSpPr>
          <p:cNvPr id="2" name="TextBox 1"/>
          <p:cNvSpPr txBox="1"/>
          <p:nvPr/>
        </p:nvSpPr>
        <p:spPr>
          <a:xfrm>
            <a:off x="2193636" y="2159000"/>
            <a:ext cx="184666" cy="584776"/>
          </a:xfrm>
          <a:prstGeom prst="rect">
            <a:avLst/>
          </a:prstGeom>
          <a:noFill/>
        </p:spPr>
        <p:txBody>
          <a:bodyPr wrap="none" rtlCol="0">
            <a:spAutoFit/>
          </a:bodyPr>
          <a:lstStyle/>
          <a:p>
            <a:pPr fontAlgn="base">
              <a:spcBef>
                <a:spcPct val="0"/>
              </a:spcBef>
              <a:spcAft>
                <a:spcPct val="0"/>
              </a:spcAft>
            </a:pPr>
            <a:endParaRPr lang="en-US" sz="3200" dirty="0">
              <a:solidFill>
                <a:prstClr val="black"/>
              </a:solidFill>
              <a:latin typeface="Arial" charset="0"/>
              <a:ea typeface="MS PGothic" charset="0"/>
              <a:cs typeface="MS PGothic" charset="0"/>
            </a:endParaRPr>
          </a:p>
        </p:txBody>
      </p:sp>
      <p:sp>
        <p:nvSpPr>
          <p:cNvPr id="11" name="Title 1"/>
          <p:cNvSpPr txBox="1">
            <a:spLocks/>
          </p:cNvSpPr>
          <p:nvPr/>
        </p:nvSpPr>
        <p:spPr>
          <a:xfrm>
            <a:off x="457200" y="1905000"/>
            <a:ext cx="8153400" cy="990600"/>
          </a:xfrm>
          <a:prstGeom prst="rect">
            <a:avLst/>
          </a:prstGeom>
        </p:spPr>
        <p:txBody>
          <a:bodyPr vert="horz" lIns="91440" tIns="45720" rIns="91440" bIns="45720" rtlCol="0" anchor="b">
            <a:normAutofit fontScale="97500" lnSpcReduction="10000"/>
          </a:bodyPr>
          <a:lstStyle>
            <a:lvl1pPr algn="r" defTabSz="457200" rtl="0" eaLnBrk="1" latinLnBrk="0" hangingPunct="1">
              <a:spcBef>
                <a:spcPct val="0"/>
              </a:spcBef>
              <a:buNone/>
              <a:defRPr sz="4000" kern="1200">
                <a:solidFill>
                  <a:schemeClr val="tx1"/>
                </a:solidFill>
                <a:latin typeface="Arial Narrow"/>
                <a:ea typeface="+mj-ea"/>
                <a:cs typeface="+mj-cs"/>
              </a:defRPr>
            </a:lvl1pPr>
          </a:lstStyle>
          <a:p>
            <a:pPr algn="ctr"/>
            <a:r>
              <a:rPr lang="en-US" sz="3300" b="1" dirty="0">
                <a:solidFill>
                  <a:srgbClr val="6128AD"/>
                </a:solidFill>
              </a:rPr>
              <a:t>Differentiated Instruction: </a:t>
            </a:r>
          </a:p>
          <a:p>
            <a:pPr algn="ctr"/>
            <a:r>
              <a:rPr lang="en-US" sz="2900" b="1" dirty="0">
                <a:solidFill>
                  <a:srgbClr val="6128AD"/>
                </a:solidFill>
              </a:rPr>
              <a:t>Maximizing the Learning of All Students</a:t>
            </a:r>
          </a:p>
        </p:txBody>
      </p:sp>
      <p:sp>
        <p:nvSpPr>
          <p:cNvPr id="12" name="Subtitle 2"/>
          <p:cNvSpPr txBox="1">
            <a:spLocks/>
          </p:cNvSpPr>
          <p:nvPr/>
        </p:nvSpPr>
        <p:spPr>
          <a:xfrm>
            <a:off x="4648200" y="469471"/>
            <a:ext cx="3581400" cy="40966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Narrow"/>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Narrow"/>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Narrow"/>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Narrow"/>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Narrow"/>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   Professional Development Activity</a:t>
            </a:r>
          </a:p>
        </p:txBody>
      </p:sp>
      <p:pic>
        <p:nvPicPr>
          <p:cNvPr id="8" name="Picture 7">
            <a:extLst>
              <a:ext uri="{FF2B5EF4-FFF2-40B4-BE49-F238E27FC236}">
                <a16:creationId xmlns:a16="http://schemas.microsoft.com/office/drawing/2014/main" xmlns="" id="{6EF5BDEB-73F9-E741-9D92-2DE4A2206D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784" y="5360442"/>
            <a:ext cx="1828573" cy="650616"/>
          </a:xfrm>
          <a:prstGeom prst="rect">
            <a:avLst/>
          </a:prstGeom>
        </p:spPr>
      </p:pic>
    </p:spTree>
    <p:extLst>
      <p:ext uri="{BB962C8B-B14F-4D97-AF65-F5344CB8AC3E}">
        <p14:creationId xmlns:p14="http://schemas.microsoft.com/office/powerpoint/2010/main" val="802745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38800" y="541020"/>
            <a:ext cx="1981200" cy="304800"/>
          </a:xfrm>
        </p:spPr>
        <p:txBody>
          <a:bodyPr>
            <a:noAutofit/>
          </a:bodyPr>
          <a:lstStyle/>
          <a:p>
            <a:pPr algn="l"/>
            <a:r>
              <a:rPr lang="en-US" sz="2000" dirty="0">
                <a:latin typeface="Arial Narrow" panose="020B0604020202020204" pitchFamily="34" charset="0"/>
                <a:cs typeface="Arial Narrow" panose="020B0604020202020204" pitchFamily="34" charset="0"/>
              </a:rPr>
              <a:t>10-Minute Break</a:t>
            </a:r>
          </a:p>
        </p:txBody>
      </p:sp>
      <p:sp>
        <p:nvSpPr>
          <p:cNvPr id="3" name="Content Placeholder 2"/>
          <p:cNvSpPr>
            <a:spLocks noGrp="1"/>
          </p:cNvSpPr>
          <p:nvPr>
            <p:ph type="subTitle" idx="1"/>
          </p:nvPr>
        </p:nvSpPr>
        <p:spPr>
          <a:xfrm>
            <a:off x="304800" y="1676400"/>
            <a:ext cx="7162800" cy="1219200"/>
          </a:xfrm>
        </p:spPr>
        <p:txBody>
          <a:bodyPr>
            <a:normAutofit/>
          </a:bodyPr>
          <a:lstStyle/>
          <a:p>
            <a:pPr marL="457200" indent="-457200" algn="l">
              <a:spcBef>
                <a:spcPts val="624"/>
              </a:spcBef>
              <a:buFont typeface="Arial"/>
              <a:buChar char="•"/>
            </a:pPr>
            <a:r>
              <a:rPr lang="en-US" sz="2800" dirty="0">
                <a:solidFill>
                  <a:srgbClr val="000000"/>
                </a:solidFill>
                <a:latin typeface="Arial Narrow" panose="020B0604020202020204" pitchFamily="34" charset="0"/>
                <a:cs typeface="Arial Narrow" panose="020B0604020202020204" pitchFamily="34" charset="0"/>
              </a:rPr>
              <a:t>Take a 10-minute break.</a:t>
            </a:r>
          </a:p>
          <a:p>
            <a:pPr marL="457200" indent="-457200" algn="l">
              <a:spcBef>
                <a:spcPts val="624"/>
              </a:spcBef>
              <a:buFont typeface="Arial"/>
              <a:buChar char="•"/>
            </a:pPr>
            <a:r>
              <a:rPr lang="en-US" sz="2800" dirty="0">
                <a:solidFill>
                  <a:schemeClr val="tx1"/>
                </a:solidFill>
                <a:latin typeface="Arial Narrow" panose="020B0604020202020204" pitchFamily="34" charset="0"/>
                <a:cs typeface="Arial Narrow" panose="020B0604020202020204" pitchFamily="34" charset="0"/>
              </a:rPr>
              <a:t>Come back ready to form diverse groups</a:t>
            </a:r>
            <a:r>
              <a:rPr lang="en-US" sz="2800" dirty="0">
                <a:solidFill>
                  <a:schemeClr val="tx1"/>
                </a:solidFill>
              </a:rPr>
              <a:t>.</a:t>
            </a:r>
          </a:p>
          <a:p>
            <a:endParaRPr lang="en-US" dirty="0"/>
          </a:p>
        </p:txBody>
      </p:sp>
      <p:sp>
        <p:nvSpPr>
          <p:cNvPr id="5" name="TextBox 4"/>
          <p:cNvSpPr txBox="1"/>
          <p:nvPr/>
        </p:nvSpPr>
        <p:spPr>
          <a:xfrm>
            <a:off x="914400" y="4953000"/>
            <a:ext cx="6553200" cy="369332"/>
          </a:xfrm>
          <a:prstGeom prst="rect">
            <a:avLst/>
          </a:prstGeom>
          <a:noFill/>
        </p:spPr>
        <p:txBody>
          <a:bodyPr wrap="square" rtlCol="0">
            <a:spAutoFit/>
          </a:bodyPr>
          <a:lstStyle/>
          <a:p>
            <a:endParaRPr lang="en-US" dirty="0"/>
          </a:p>
        </p:txBody>
      </p:sp>
      <p:pic>
        <p:nvPicPr>
          <p:cNvPr id="7" name="Picture 6">
            <a:extLst>
              <a:ext uri="{FF2B5EF4-FFF2-40B4-BE49-F238E27FC236}">
                <a16:creationId xmlns:a16="http://schemas.microsoft.com/office/drawing/2014/main" xmlns="" id="{37C67CF7-0F87-7349-B26E-88F3BD40ED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2971800"/>
            <a:ext cx="3246023" cy="36576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828800"/>
            <a:ext cx="5105400" cy="990600"/>
          </a:xfrm>
        </p:spPr>
        <p:txBody>
          <a:bodyPr>
            <a:normAutofit fontScale="90000"/>
          </a:bodyPr>
          <a:lstStyle/>
          <a:p>
            <a:pPr algn="l"/>
            <a:r>
              <a:rPr lang="en-US" sz="3100" dirty="0"/>
              <a:t/>
            </a:r>
            <a:br>
              <a:rPr lang="en-US" sz="3100" dirty="0"/>
            </a:br>
            <a:r>
              <a:rPr lang="en-US" sz="3100" dirty="0"/>
              <a:t/>
            </a:r>
            <a:br>
              <a:rPr lang="en-US" sz="3100" dirty="0"/>
            </a:br>
            <a:r>
              <a:rPr lang="en-US" sz="3100" dirty="0"/>
              <a:t/>
            </a:r>
            <a:br>
              <a:rPr lang="en-US" sz="3100" dirty="0"/>
            </a:br>
            <a:r>
              <a:rPr lang="en-US" sz="3100" dirty="0"/>
              <a:t/>
            </a:r>
            <a:br>
              <a:rPr lang="en-US" sz="3100" dirty="0"/>
            </a:br>
            <a:r>
              <a:rPr lang="en-US" sz="3100" dirty="0"/>
              <a:t/>
            </a:r>
            <a:br>
              <a:rPr lang="en-US" sz="3100" dirty="0"/>
            </a:br>
            <a:r>
              <a:rPr lang="en-US" sz="3100" dirty="0"/>
              <a:t/>
            </a:r>
            <a:br>
              <a:rPr lang="en-US" sz="3100" dirty="0"/>
            </a:br>
            <a:r>
              <a:rPr lang="en-US" sz="3100" dirty="0"/>
              <a:t/>
            </a:r>
            <a:br>
              <a:rPr lang="en-US" sz="3100" dirty="0"/>
            </a:br>
            <a:endParaRPr lang="en-US" dirty="0"/>
          </a:p>
        </p:txBody>
      </p:sp>
      <p:sp>
        <p:nvSpPr>
          <p:cNvPr id="3" name="Content Placeholder 2"/>
          <p:cNvSpPr>
            <a:spLocks noGrp="1"/>
          </p:cNvSpPr>
          <p:nvPr>
            <p:ph type="subTitle" idx="1"/>
          </p:nvPr>
        </p:nvSpPr>
        <p:spPr>
          <a:xfrm>
            <a:off x="228600" y="1676400"/>
            <a:ext cx="4191000" cy="1828800"/>
          </a:xfrm>
        </p:spPr>
        <p:txBody>
          <a:bodyPr>
            <a:normAutofit fontScale="92500" lnSpcReduction="10000"/>
          </a:bodyPr>
          <a:lstStyle/>
          <a:p>
            <a:pPr marL="342900" indent="-342900" algn="l">
              <a:spcBef>
                <a:spcPts val="624"/>
              </a:spcBef>
              <a:buFont typeface="Arial"/>
              <a:buChar char="•"/>
            </a:pPr>
            <a:r>
              <a:rPr lang="en-US" sz="2400" dirty="0">
                <a:solidFill>
                  <a:srgbClr val="000000"/>
                </a:solidFill>
              </a:rPr>
              <a:t>Participants should be sitting with their diverse Expert Group.</a:t>
            </a:r>
          </a:p>
          <a:p>
            <a:pPr marL="342900" indent="-342900" algn="l">
              <a:spcBef>
                <a:spcPts val="624"/>
              </a:spcBef>
              <a:buFont typeface="Arial"/>
              <a:buChar char="•"/>
            </a:pPr>
            <a:r>
              <a:rPr lang="en-US" sz="2400" dirty="0">
                <a:solidFill>
                  <a:srgbClr val="000000"/>
                </a:solidFill>
              </a:rPr>
              <a:t>Each familiarity color card should by represented at the table.</a:t>
            </a:r>
          </a:p>
          <a:p>
            <a:pPr algn="l"/>
            <a:endParaRPr lang="en-US" sz="2400" dirty="0">
              <a:solidFill>
                <a:srgbClr val="000000"/>
              </a:solidFill>
            </a:endParaRPr>
          </a:p>
          <a:p>
            <a:pPr algn="l"/>
            <a:endParaRPr lang="en-US" sz="2400" dirty="0">
              <a:solidFill>
                <a:srgbClr val="000000"/>
              </a:solidFill>
            </a:endParaRPr>
          </a:p>
        </p:txBody>
      </p:sp>
      <p:sp>
        <p:nvSpPr>
          <p:cNvPr id="4" name="Rectangle 3"/>
          <p:cNvSpPr/>
          <p:nvPr/>
        </p:nvSpPr>
        <p:spPr>
          <a:xfrm>
            <a:off x="7010400" y="874693"/>
            <a:ext cx="2209800" cy="954107"/>
          </a:xfrm>
          <a:prstGeom prst="rect">
            <a:avLst/>
          </a:prstGeom>
        </p:spPr>
        <p:txBody>
          <a:bodyPr wrap="square">
            <a:spAutoFit/>
          </a:bodyPr>
          <a:lstStyle/>
          <a:p>
            <a:r>
              <a:rPr lang="en-US" sz="2800" dirty="0">
                <a:solidFill>
                  <a:prstClr val="black"/>
                </a:solidFill>
                <a:latin typeface="Arial Narrow"/>
                <a:ea typeface="+mj-ea"/>
                <a:cs typeface="+mj-cs"/>
              </a:rPr>
              <a:t/>
            </a:r>
            <a:br>
              <a:rPr lang="en-US" sz="2800" dirty="0">
                <a:solidFill>
                  <a:prstClr val="black"/>
                </a:solidFill>
                <a:latin typeface="Arial Narrow"/>
                <a:ea typeface="+mj-ea"/>
                <a:cs typeface="+mj-cs"/>
              </a:rPr>
            </a:br>
            <a:endParaRPr lang="en-US" sz="2800" dirty="0"/>
          </a:p>
        </p:txBody>
      </p:sp>
      <p:sp>
        <p:nvSpPr>
          <p:cNvPr id="7" name="Title 1"/>
          <p:cNvSpPr txBox="1">
            <a:spLocks/>
          </p:cNvSpPr>
          <p:nvPr/>
        </p:nvSpPr>
        <p:spPr>
          <a:xfrm>
            <a:off x="5913966" y="596861"/>
            <a:ext cx="1583267" cy="277832"/>
          </a:xfrm>
          <a:prstGeom prst="rect">
            <a:avLst/>
          </a:prstGeom>
        </p:spPr>
        <p:txBody>
          <a:bodyPr vert="horz" lIns="91440" tIns="45720" rIns="91440" bIns="45720" rtlCol="0" anchor="b">
            <a:noAutofit/>
          </a:bodyPr>
          <a:lstStyle>
            <a:lvl1pPr algn="r" defTabSz="457200" rtl="0" eaLnBrk="1" latinLnBrk="0" hangingPunct="1">
              <a:spcBef>
                <a:spcPct val="0"/>
              </a:spcBef>
              <a:buNone/>
              <a:defRPr sz="4000" kern="1200">
                <a:solidFill>
                  <a:schemeClr val="tx1"/>
                </a:solidFill>
                <a:latin typeface="Arial Narrow"/>
                <a:ea typeface="+mj-ea"/>
                <a:cs typeface="+mj-cs"/>
              </a:defRPr>
            </a:lvl1pPr>
          </a:lstStyle>
          <a:p>
            <a:pPr algn="l"/>
            <a:r>
              <a:rPr lang="en-US" sz="2000" dirty="0"/>
              <a:t>Expert Groups</a:t>
            </a:r>
          </a:p>
        </p:txBody>
      </p:sp>
      <p:sp>
        <p:nvSpPr>
          <p:cNvPr id="5" name="Rectangle 4"/>
          <p:cNvSpPr/>
          <p:nvPr/>
        </p:nvSpPr>
        <p:spPr>
          <a:xfrm>
            <a:off x="381000" y="5105400"/>
            <a:ext cx="8458200" cy="830997"/>
          </a:xfrm>
          <a:prstGeom prst="rect">
            <a:avLst/>
          </a:prstGeom>
        </p:spPr>
        <p:txBody>
          <a:bodyPr wrap="square">
            <a:spAutoFit/>
          </a:bodyPr>
          <a:lstStyle/>
          <a:p>
            <a:pPr>
              <a:spcBef>
                <a:spcPts val="624"/>
              </a:spcBef>
            </a:pPr>
            <a:r>
              <a:rPr lang="en-US" sz="2400" dirty="0">
                <a:solidFill>
                  <a:srgbClr val="000000"/>
                </a:solidFill>
                <a:latin typeface="Arial Narrow" panose="020B0604020202020204" pitchFamily="34" charset="0"/>
                <a:cs typeface="Arial Narrow" panose="020B0604020202020204" pitchFamily="34" charset="0"/>
              </a:rPr>
              <a:t>Goal: To form a diverse group based on familiarity with differentiated instruction.</a:t>
            </a:r>
          </a:p>
        </p:txBody>
      </p:sp>
      <p:pic>
        <p:nvPicPr>
          <p:cNvPr id="8" name="Picture 7" descr="shutterstock_22587062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0100" y="1788874"/>
            <a:ext cx="4114800" cy="274363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1200" y="533400"/>
            <a:ext cx="1676400" cy="381000"/>
          </a:xfrm>
        </p:spPr>
        <p:txBody>
          <a:bodyPr>
            <a:noAutofit/>
          </a:bodyPr>
          <a:lstStyle/>
          <a:p>
            <a:pPr algn="l"/>
            <a:r>
              <a:rPr lang="en-US" sz="2000" dirty="0">
                <a:latin typeface="Arial Narrow" panose="020B0604020202020204" pitchFamily="34" charset="0"/>
                <a:cs typeface="Arial Narrow" panose="020B0604020202020204" pitchFamily="34" charset="0"/>
              </a:rPr>
              <a:t>Jigsaw Activity</a:t>
            </a:r>
          </a:p>
        </p:txBody>
      </p:sp>
      <p:sp>
        <p:nvSpPr>
          <p:cNvPr id="7" name="Text Box 1"/>
          <p:cNvSpPr txBox="1"/>
          <p:nvPr/>
        </p:nvSpPr>
        <p:spPr>
          <a:xfrm>
            <a:off x="1219200" y="1752600"/>
            <a:ext cx="6858000" cy="3404009"/>
          </a:xfrm>
          <a:prstGeom prst="rect">
            <a:avLst/>
          </a:prstGeom>
          <a:solidFill>
            <a:schemeClr val="accent4">
              <a:lumMod val="20000"/>
              <a:lumOff val="80000"/>
            </a:schemeClr>
          </a:solidFill>
          <a:ln>
            <a:solidFill>
              <a:srgbClr val="FFFFFF"/>
            </a:solidFill>
          </a:ln>
          <a:extLst>
            <a:ext uri="{C572A759-6A51-4108-AA02-DFA0A04FC94B}">
              <ma14:wrappingTextBoxFlag xmlns:ma14="http://schemas.microsoft.com/office/mac/drawingml/2011/main"/>
            </a:ext>
          </a:ex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0" marR="0" algn="ctr">
              <a:spcBef>
                <a:spcPts val="624"/>
              </a:spcBef>
              <a:spcAft>
                <a:spcPts val="0"/>
              </a:spcAft>
            </a:pPr>
            <a:r>
              <a:rPr lang="en-US" sz="2800" b="1" dirty="0">
                <a:effectLst/>
                <a:latin typeface="Arial Narrow"/>
                <a:ea typeface="ＭＳ 明朝"/>
                <a:cs typeface="Arial Narrow"/>
              </a:rPr>
              <a:t>Expert Groups</a:t>
            </a:r>
            <a:endParaRPr lang="en-US" sz="2800" dirty="0">
              <a:effectLst/>
              <a:latin typeface="Arial Narrow"/>
              <a:ea typeface="ＭＳ 明朝"/>
              <a:cs typeface="Arial Narrow"/>
            </a:endParaRPr>
          </a:p>
          <a:p>
            <a:pPr marL="0" marR="0">
              <a:spcBef>
                <a:spcPts val="624"/>
              </a:spcBef>
              <a:spcAft>
                <a:spcPts val="0"/>
              </a:spcAft>
            </a:pPr>
            <a:r>
              <a:rPr lang="en-US" sz="2400" dirty="0">
                <a:effectLst/>
                <a:latin typeface="Arial Narrow"/>
                <a:ea typeface="ＭＳ 明朝"/>
                <a:cs typeface="Arial Narrow"/>
              </a:rPr>
              <a:t> </a:t>
            </a:r>
          </a:p>
          <a:p>
            <a:pPr marL="342900" marR="0" lvl="0" indent="-342900">
              <a:spcBef>
                <a:spcPts val="624"/>
              </a:spcBef>
              <a:spcAft>
                <a:spcPts val="0"/>
              </a:spcAft>
              <a:buFont typeface="Symbol"/>
              <a:buChar char=""/>
            </a:pPr>
            <a:r>
              <a:rPr lang="en-US" sz="2400" dirty="0">
                <a:effectLst/>
                <a:latin typeface="Arial Narrow"/>
                <a:ea typeface="ＭＳ 明朝"/>
                <a:cs typeface="Arial Narrow"/>
              </a:rPr>
              <a:t>Differentiate instructional elements (Page 4)</a:t>
            </a:r>
          </a:p>
          <a:p>
            <a:pPr marL="342900" marR="0" lvl="0" indent="-342900">
              <a:spcBef>
                <a:spcPts val="624"/>
              </a:spcBef>
              <a:spcAft>
                <a:spcPts val="0"/>
              </a:spcAft>
              <a:buFont typeface="Symbol"/>
              <a:buChar char=""/>
            </a:pPr>
            <a:r>
              <a:rPr lang="en-US" sz="2400" dirty="0">
                <a:effectLst/>
                <a:latin typeface="Arial Narrow"/>
                <a:ea typeface="ＭＳ 明朝"/>
                <a:cs typeface="Arial Narrow"/>
              </a:rPr>
              <a:t>Differentiate content (Page 5)</a:t>
            </a:r>
          </a:p>
          <a:p>
            <a:pPr marL="342900" marR="0" lvl="0" indent="-342900">
              <a:spcBef>
                <a:spcPts val="624"/>
              </a:spcBef>
              <a:spcAft>
                <a:spcPts val="0"/>
              </a:spcAft>
              <a:buFont typeface="Symbol"/>
              <a:buChar char=""/>
            </a:pPr>
            <a:r>
              <a:rPr lang="en-US" sz="2400" dirty="0">
                <a:effectLst/>
                <a:latin typeface="Arial Narrow"/>
                <a:ea typeface="ＭＳ 明朝"/>
                <a:cs typeface="Arial Narrow"/>
              </a:rPr>
              <a:t>Differentiate process (Page 6)</a:t>
            </a:r>
          </a:p>
          <a:p>
            <a:pPr marL="342900" marR="0" lvl="0" indent="-342900">
              <a:spcBef>
                <a:spcPts val="624"/>
              </a:spcBef>
              <a:spcAft>
                <a:spcPts val="0"/>
              </a:spcAft>
              <a:buFont typeface="Symbol"/>
              <a:buChar char=""/>
            </a:pPr>
            <a:r>
              <a:rPr lang="en-US" sz="2400" dirty="0">
                <a:effectLst/>
                <a:latin typeface="Arial Narrow"/>
                <a:ea typeface="ＭＳ 明朝"/>
                <a:cs typeface="Arial Narrow"/>
              </a:rPr>
              <a:t>Differentiate product (Page 7)</a:t>
            </a:r>
          </a:p>
          <a:p>
            <a:pPr marL="342900" marR="0" lvl="0" indent="-342900">
              <a:spcBef>
                <a:spcPts val="624"/>
              </a:spcBef>
              <a:spcAft>
                <a:spcPts val="0"/>
              </a:spcAft>
              <a:buFont typeface="Symbol"/>
              <a:buChar char=""/>
            </a:pPr>
            <a:r>
              <a:rPr lang="en-US" sz="2400" dirty="0">
                <a:effectLst/>
                <a:latin typeface="Arial Narrow"/>
                <a:ea typeface="ＭＳ 明朝"/>
                <a:cs typeface="Arial Narrow"/>
              </a:rPr>
              <a:t>Evaluate and grade student performance (Page 8)</a:t>
            </a:r>
          </a:p>
          <a:p>
            <a:pPr marL="0" marR="0">
              <a:spcBef>
                <a:spcPts val="0"/>
              </a:spcBef>
              <a:spcAft>
                <a:spcPts val="0"/>
              </a:spcAft>
            </a:pPr>
            <a:r>
              <a:rPr lang="en-US" sz="1200" dirty="0">
                <a:effectLst/>
                <a:ea typeface="ＭＳ 明朝"/>
                <a:cs typeface="Times New Roman"/>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0" y="434340"/>
            <a:ext cx="2590800" cy="435442"/>
          </a:xfrm>
        </p:spPr>
        <p:txBody>
          <a:bodyPr>
            <a:normAutofit/>
          </a:bodyPr>
          <a:lstStyle/>
          <a:p>
            <a:pPr algn="l"/>
            <a:r>
              <a:rPr lang="en-US" sz="2000" dirty="0">
                <a:latin typeface="Arial Narrow" panose="020B0604020202020204" pitchFamily="34" charset="0"/>
                <a:cs typeface="Arial Narrow" panose="020B0604020202020204" pitchFamily="34" charset="0"/>
              </a:rPr>
              <a:t>Expert Group Instructions</a:t>
            </a:r>
          </a:p>
        </p:txBody>
      </p:sp>
      <p:sp>
        <p:nvSpPr>
          <p:cNvPr id="4" name="TextBox 3"/>
          <p:cNvSpPr txBox="1"/>
          <p:nvPr/>
        </p:nvSpPr>
        <p:spPr>
          <a:xfrm>
            <a:off x="304799" y="1600200"/>
            <a:ext cx="4038601" cy="4462760"/>
          </a:xfrm>
          <a:prstGeom prst="rect">
            <a:avLst/>
          </a:prstGeom>
          <a:noFill/>
        </p:spPr>
        <p:txBody>
          <a:bodyPr wrap="square" rtlCol="0">
            <a:spAutoFit/>
          </a:bodyPr>
          <a:lstStyle/>
          <a:p>
            <a:pPr marL="342900" indent="-342900">
              <a:spcBef>
                <a:spcPts val="624"/>
              </a:spcBef>
              <a:buFont typeface="Arial"/>
              <a:buChar char="•"/>
            </a:pPr>
            <a:r>
              <a:rPr lang="en-US" sz="2400" dirty="0">
                <a:latin typeface="Arial Narrow"/>
                <a:cs typeface="Arial Narrow"/>
              </a:rPr>
              <a:t>Familiarize yourselves with the content of your assigned </a:t>
            </a:r>
            <a:r>
              <a:rPr lang="en-US" sz="2400" dirty="0" smtClean="0">
                <a:latin typeface="Arial Narrow"/>
                <a:cs typeface="Arial Narrow"/>
              </a:rPr>
              <a:t>Perspectives </a:t>
            </a:r>
            <a:r>
              <a:rPr lang="en-US" sz="2400" dirty="0">
                <a:latin typeface="Arial Narrow"/>
                <a:cs typeface="Arial Narrow"/>
              </a:rPr>
              <a:t>&amp; Resource page.</a:t>
            </a:r>
          </a:p>
          <a:p>
            <a:pPr marL="342900" lvl="0" indent="-342900">
              <a:spcBef>
                <a:spcPts val="624"/>
              </a:spcBef>
              <a:buFont typeface="Arial"/>
              <a:buChar char="•"/>
            </a:pPr>
            <a:r>
              <a:rPr lang="en-US" sz="2400" dirty="0">
                <a:latin typeface="Arial Narrow"/>
                <a:cs typeface="Arial Narrow"/>
              </a:rPr>
              <a:t>Develop a 5-8 minute lesson to teach that content to your Home Group using one of the following types of visuals:</a:t>
            </a:r>
          </a:p>
          <a:p>
            <a:pPr marL="800100" lvl="1" indent="-342900">
              <a:spcBef>
                <a:spcPts val="624"/>
              </a:spcBef>
              <a:buSzPct val="75000"/>
              <a:buFont typeface="Courier New"/>
              <a:buChar char="o"/>
            </a:pPr>
            <a:r>
              <a:rPr lang="en-US" sz="2400" dirty="0">
                <a:latin typeface="Arial Narrow"/>
                <a:cs typeface="Arial Narrow"/>
              </a:rPr>
              <a:t>Hand-created</a:t>
            </a:r>
          </a:p>
          <a:p>
            <a:pPr marL="800100" lvl="1" indent="-342900">
              <a:spcBef>
                <a:spcPts val="624"/>
              </a:spcBef>
              <a:buSzPct val="75000"/>
              <a:buFont typeface="Courier New"/>
              <a:buChar char="o"/>
            </a:pPr>
            <a:r>
              <a:rPr lang="en-US" sz="2400" dirty="0">
                <a:latin typeface="Arial Narrow"/>
                <a:cs typeface="Arial Narrow"/>
              </a:rPr>
              <a:t>Module-provided</a:t>
            </a:r>
          </a:p>
          <a:p>
            <a:pPr marL="800100" lvl="1" indent="-342900">
              <a:spcBef>
                <a:spcPts val="624"/>
              </a:spcBef>
              <a:buSzPct val="75000"/>
              <a:buFont typeface="Courier New"/>
              <a:buChar char="o"/>
            </a:pPr>
            <a:r>
              <a:rPr lang="en-US" sz="2400" dirty="0">
                <a:latin typeface="Arial Narrow"/>
                <a:cs typeface="Arial Narrow"/>
              </a:rPr>
              <a:t>Digitally-created</a:t>
            </a:r>
          </a:p>
        </p:txBody>
      </p:sp>
      <p:pic>
        <p:nvPicPr>
          <p:cNvPr id="5" name="Picture 4" descr="shutterstock_18134885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4239" y="1752600"/>
            <a:ext cx="4190322" cy="278858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67400" y="533400"/>
            <a:ext cx="1371600" cy="381000"/>
          </a:xfrm>
        </p:spPr>
        <p:txBody>
          <a:bodyPr>
            <a:noAutofit/>
          </a:bodyPr>
          <a:lstStyle/>
          <a:p>
            <a:pPr algn="l"/>
            <a:r>
              <a:rPr lang="en-US" sz="2000" dirty="0">
                <a:latin typeface="Arial Narrow" panose="020B0604020202020204" pitchFamily="34" charset="0"/>
                <a:cs typeface="Arial Narrow" panose="020B0604020202020204" pitchFamily="34" charset="0"/>
              </a:rPr>
              <a:t>Lunch Break</a:t>
            </a:r>
          </a:p>
        </p:txBody>
      </p:sp>
      <p:sp>
        <p:nvSpPr>
          <p:cNvPr id="3" name="Content Placeholder 2"/>
          <p:cNvSpPr>
            <a:spLocks noGrp="1"/>
          </p:cNvSpPr>
          <p:nvPr>
            <p:ph type="subTitle" idx="1"/>
          </p:nvPr>
        </p:nvSpPr>
        <p:spPr>
          <a:xfrm>
            <a:off x="304800" y="1676400"/>
            <a:ext cx="4648200" cy="3124200"/>
          </a:xfrm>
        </p:spPr>
        <p:txBody>
          <a:bodyPr>
            <a:normAutofit/>
          </a:bodyPr>
          <a:lstStyle/>
          <a:p>
            <a:pPr marL="457200" indent="-457200" algn="l">
              <a:spcBef>
                <a:spcPts val="624"/>
              </a:spcBef>
              <a:buFont typeface="Arial"/>
              <a:buChar char="•"/>
            </a:pPr>
            <a:r>
              <a:rPr lang="en-US" sz="2400" dirty="0">
                <a:solidFill>
                  <a:srgbClr val="000000"/>
                </a:solidFill>
                <a:latin typeface="Arial Narrow" panose="020B0604020202020204" pitchFamily="34" charset="0"/>
                <a:cs typeface="Arial Narrow" panose="020B0604020202020204" pitchFamily="34" charset="0"/>
              </a:rPr>
              <a:t>Take a 1-Hour Lunch Break</a:t>
            </a:r>
          </a:p>
          <a:p>
            <a:pPr marL="457200" indent="-457200" algn="l">
              <a:spcBef>
                <a:spcPts val="624"/>
              </a:spcBef>
              <a:buFont typeface="Arial"/>
              <a:buChar char="•"/>
            </a:pPr>
            <a:r>
              <a:rPr lang="en-US" sz="2400" dirty="0">
                <a:solidFill>
                  <a:srgbClr val="000000"/>
                </a:solidFill>
                <a:latin typeface="Arial Narrow" panose="020B0604020202020204" pitchFamily="34" charset="0"/>
                <a:cs typeface="Arial Narrow" panose="020B0604020202020204" pitchFamily="34" charset="0"/>
              </a:rPr>
              <a:t>When you return from lunch, sit with your Home Group.</a:t>
            </a:r>
          </a:p>
          <a:p>
            <a:pPr marL="457200" indent="-457200" algn="l">
              <a:spcBef>
                <a:spcPts val="624"/>
              </a:spcBef>
              <a:buFont typeface="Arial"/>
              <a:buChar char="•"/>
            </a:pPr>
            <a:r>
              <a:rPr lang="en-US" sz="2400" dirty="0">
                <a:solidFill>
                  <a:srgbClr val="000000"/>
                </a:solidFill>
                <a:latin typeface="Arial Narrow" panose="020B0604020202020204" pitchFamily="34" charset="0"/>
                <a:cs typeface="Arial Narrow" panose="020B0604020202020204" pitchFamily="34" charset="0"/>
              </a:rPr>
              <a:t>Be ready to present to your Home Group what you learned and created in your Expert Group.</a:t>
            </a:r>
          </a:p>
        </p:txBody>
      </p:sp>
      <p:sp>
        <p:nvSpPr>
          <p:cNvPr id="6" name="TextBox 5"/>
          <p:cNvSpPr txBox="1"/>
          <p:nvPr/>
        </p:nvSpPr>
        <p:spPr>
          <a:xfrm>
            <a:off x="8001000" y="5334000"/>
            <a:ext cx="184666" cy="369332"/>
          </a:xfrm>
          <a:prstGeom prst="rect">
            <a:avLst/>
          </a:prstGeom>
          <a:noFill/>
        </p:spPr>
        <p:txBody>
          <a:bodyPr wrap="none" rtlCol="0">
            <a:spAutoFit/>
          </a:bodyPr>
          <a:lstStyle/>
          <a:p>
            <a:endParaRPr lang="en-US" dirty="0"/>
          </a:p>
        </p:txBody>
      </p:sp>
      <p:pic>
        <p:nvPicPr>
          <p:cNvPr id="7" name="Picture 6" descr="shutterstock_11818015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1701800"/>
            <a:ext cx="3657600" cy="2743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304800" y="1600200"/>
            <a:ext cx="5105400" cy="4876800"/>
          </a:xfrm>
        </p:spPr>
        <p:txBody>
          <a:bodyPr>
            <a:normAutofit/>
          </a:bodyPr>
          <a:lstStyle/>
          <a:p>
            <a:pPr marL="457200" indent="-457200" algn="l">
              <a:buFont typeface="Arial"/>
              <a:buChar char="•"/>
            </a:pPr>
            <a:r>
              <a:rPr lang="en-US" sz="2400" dirty="0">
                <a:solidFill>
                  <a:srgbClr val="000000"/>
                </a:solidFill>
                <a:latin typeface="Arial Narrow" panose="020B0604020202020204" pitchFamily="34" charset="0"/>
                <a:cs typeface="Arial Narrow" panose="020B0604020202020204" pitchFamily="34" charset="0"/>
              </a:rPr>
              <a:t>Expert Groups, report to your Home Group and teach them what you learned!</a:t>
            </a:r>
          </a:p>
          <a:p>
            <a:pPr marL="457200" indent="-457200" algn="l">
              <a:buFont typeface="Arial"/>
              <a:buChar char="•"/>
            </a:pPr>
            <a:r>
              <a:rPr lang="en-US" sz="2400" dirty="0">
                <a:solidFill>
                  <a:srgbClr val="000000"/>
                </a:solidFill>
                <a:latin typeface="Arial Narrow" panose="020B0604020202020204" pitchFamily="34" charset="0"/>
                <a:cs typeface="Arial Narrow" panose="020B0604020202020204" pitchFamily="34" charset="0"/>
              </a:rPr>
              <a:t>Experts, present in this order:</a:t>
            </a:r>
          </a:p>
          <a:p>
            <a:pPr marL="914400" lvl="1" indent="-457200" algn="l">
              <a:buFont typeface="Courier New"/>
              <a:buChar char="o"/>
            </a:pPr>
            <a:r>
              <a:rPr lang="en-US" sz="2400" dirty="0">
                <a:solidFill>
                  <a:srgbClr val="000000"/>
                </a:solidFill>
                <a:latin typeface="Arial Narrow" panose="020B0604020202020204" pitchFamily="34" charset="0"/>
                <a:cs typeface="Arial Narrow" panose="020B0604020202020204" pitchFamily="34" charset="0"/>
              </a:rPr>
              <a:t>Page 4: Differentiate Instructional Elements</a:t>
            </a:r>
          </a:p>
          <a:p>
            <a:pPr marL="914400" lvl="1" indent="-457200" algn="l">
              <a:buFont typeface="Courier New"/>
              <a:buChar char="o"/>
            </a:pPr>
            <a:r>
              <a:rPr lang="en-US" sz="2400" dirty="0">
                <a:solidFill>
                  <a:srgbClr val="000000"/>
                </a:solidFill>
                <a:latin typeface="Arial Narrow" panose="020B0604020202020204" pitchFamily="34" charset="0"/>
                <a:cs typeface="Arial Narrow" panose="020B0604020202020204" pitchFamily="34" charset="0"/>
              </a:rPr>
              <a:t>Page 5: Differentiate Content</a:t>
            </a:r>
          </a:p>
          <a:p>
            <a:pPr marL="914400" lvl="1" indent="-457200" algn="l">
              <a:buFont typeface="Courier New"/>
              <a:buChar char="o"/>
            </a:pPr>
            <a:r>
              <a:rPr lang="en-US" sz="2400" dirty="0">
                <a:solidFill>
                  <a:srgbClr val="000000"/>
                </a:solidFill>
                <a:latin typeface="Arial Narrow" panose="020B0604020202020204" pitchFamily="34" charset="0"/>
                <a:cs typeface="Arial Narrow" panose="020B0604020202020204" pitchFamily="34" charset="0"/>
              </a:rPr>
              <a:t>Page 6: Differentiate Process</a:t>
            </a:r>
          </a:p>
          <a:p>
            <a:pPr marL="914400" lvl="1" indent="-457200" algn="l">
              <a:buFont typeface="Courier New"/>
              <a:buChar char="o"/>
            </a:pPr>
            <a:r>
              <a:rPr lang="en-US" sz="2400" dirty="0">
                <a:solidFill>
                  <a:srgbClr val="000000"/>
                </a:solidFill>
                <a:latin typeface="Arial Narrow" panose="020B0604020202020204" pitchFamily="34" charset="0"/>
                <a:cs typeface="Arial Narrow" panose="020B0604020202020204" pitchFamily="34" charset="0"/>
              </a:rPr>
              <a:t>Page 7: Differentiate Product</a:t>
            </a:r>
          </a:p>
          <a:p>
            <a:pPr marL="914400" lvl="1" indent="-457200" algn="l">
              <a:buFont typeface="Courier New"/>
              <a:buChar char="o"/>
            </a:pPr>
            <a:r>
              <a:rPr lang="en-US" sz="2400" dirty="0">
                <a:solidFill>
                  <a:srgbClr val="000000"/>
                </a:solidFill>
                <a:latin typeface="Arial Narrow" panose="020B0604020202020204" pitchFamily="34" charset="0"/>
                <a:cs typeface="Arial Narrow" panose="020B0604020202020204" pitchFamily="34" charset="0"/>
              </a:rPr>
              <a:t>Page 8: Evaluate and Grade </a:t>
            </a:r>
            <a:br>
              <a:rPr lang="en-US" sz="2400" dirty="0">
                <a:solidFill>
                  <a:srgbClr val="000000"/>
                </a:solidFill>
                <a:latin typeface="Arial Narrow" panose="020B0604020202020204" pitchFamily="34" charset="0"/>
                <a:cs typeface="Arial Narrow" panose="020B0604020202020204" pitchFamily="34" charset="0"/>
              </a:rPr>
            </a:br>
            <a:r>
              <a:rPr lang="en-US" sz="2400" dirty="0">
                <a:solidFill>
                  <a:srgbClr val="000000"/>
                </a:solidFill>
                <a:latin typeface="Arial Narrow" panose="020B0604020202020204" pitchFamily="34" charset="0"/>
                <a:cs typeface="Arial Narrow" panose="020B0604020202020204" pitchFamily="34" charset="0"/>
              </a:rPr>
              <a:t>Student Performance</a:t>
            </a:r>
          </a:p>
        </p:txBody>
      </p:sp>
      <p:sp>
        <p:nvSpPr>
          <p:cNvPr id="4" name="Title 1"/>
          <p:cNvSpPr txBox="1">
            <a:spLocks/>
          </p:cNvSpPr>
          <p:nvPr/>
        </p:nvSpPr>
        <p:spPr>
          <a:xfrm>
            <a:off x="5562600" y="533400"/>
            <a:ext cx="2192784" cy="381000"/>
          </a:xfrm>
          <a:prstGeom prst="rect">
            <a:avLst/>
          </a:prstGeom>
        </p:spPr>
        <p:txBody>
          <a:bodyPr vert="horz" lIns="91440" tIns="45720" rIns="91440" bIns="45720" rtlCol="0" anchor="b">
            <a:noAutofit/>
          </a:bodyPr>
          <a:lstStyle>
            <a:lvl1pPr algn="r" defTabSz="457200" rtl="0" eaLnBrk="1" latinLnBrk="0" hangingPunct="1">
              <a:spcBef>
                <a:spcPct val="0"/>
              </a:spcBef>
              <a:buNone/>
              <a:defRPr sz="4000" kern="1200">
                <a:solidFill>
                  <a:schemeClr val="tx1"/>
                </a:solidFill>
                <a:latin typeface="Arial Narrow"/>
                <a:ea typeface="+mj-ea"/>
                <a:cs typeface="+mj-cs"/>
              </a:defRPr>
            </a:lvl1pPr>
          </a:lstStyle>
          <a:p>
            <a:pPr algn="l"/>
            <a:r>
              <a:rPr lang="en-US" sz="2000" dirty="0"/>
              <a:t>Jigsaw Presentations</a:t>
            </a:r>
          </a:p>
        </p:txBody>
      </p:sp>
      <p:pic>
        <p:nvPicPr>
          <p:cNvPr id="5" name="Picture 4" descr="shutterstock_15008595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1676400"/>
            <a:ext cx="3352883" cy="223545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304800" y="1600200"/>
            <a:ext cx="4267200" cy="1524000"/>
          </a:xfrm>
        </p:spPr>
        <p:txBody>
          <a:bodyPr>
            <a:noAutofit/>
          </a:bodyPr>
          <a:lstStyle/>
          <a:p>
            <a:pPr marL="457200" indent="-457200" algn="l">
              <a:spcBef>
                <a:spcPts val="624"/>
              </a:spcBef>
              <a:buFont typeface="Arial"/>
              <a:buChar char="•"/>
            </a:pPr>
            <a:r>
              <a:rPr lang="en-US" sz="2400" dirty="0">
                <a:solidFill>
                  <a:srgbClr val="000000"/>
                </a:solidFill>
                <a:latin typeface="Arial Narrow" panose="020B0604020202020204" pitchFamily="34" charset="0"/>
                <a:cs typeface="Arial Narrow" panose="020B0604020202020204" pitchFamily="34" charset="0"/>
              </a:rPr>
              <a:t>Explore the content on Page 9.</a:t>
            </a:r>
          </a:p>
          <a:p>
            <a:pPr marL="457200" indent="-457200" algn="l">
              <a:spcBef>
                <a:spcPts val="624"/>
              </a:spcBef>
              <a:buFont typeface="Arial"/>
              <a:buChar char="•"/>
            </a:pPr>
            <a:r>
              <a:rPr lang="en-US" sz="2400" dirty="0">
                <a:solidFill>
                  <a:srgbClr val="000000"/>
                </a:solidFill>
                <a:latin typeface="Arial Narrow" panose="020B0604020202020204" pitchFamily="34" charset="0"/>
                <a:cs typeface="Arial Narrow" panose="020B0604020202020204" pitchFamily="34" charset="0"/>
              </a:rPr>
              <a:t>Independently complete the RAFT </a:t>
            </a:r>
            <a:r>
              <a:rPr lang="en-US" sz="2400" dirty="0" smtClean="0">
                <a:solidFill>
                  <a:srgbClr val="000000"/>
                </a:solidFill>
                <a:latin typeface="Arial Narrow" panose="020B0604020202020204" pitchFamily="34" charset="0"/>
                <a:cs typeface="Arial Narrow" panose="020B0604020202020204" pitchFamily="34" charset="0"/>
              </a:rPr>
              <a:t>activity </a:t>
            </a:r>
            <a:r>
              <a:rPr lang="en-US" sz="2400" dirty="0">
                <a:solidFill>
                  <a:srgbClr val="000000"/>
                </a:solidFill>
                <a:latin typeface="Arial Narrow" panose="020B0604020202020204" pitchFamily="34" charset="0"/>
                <a:cs typeface="Arial Narrow" panose="020B0604020202020204" pitchFamily="34" charset="0"/>
              </a:rPr>
              <a:t>in your handout packet. </a:t>
            </a:r>
          </a:p>
          <a:p>
            <a:pPr marL="457200" indent="-457200" algn="l">
              <a:spcBef>
                <a:spcPts val="624"/>
              </a:spcBef>
              <a:buFont typeface="Arial"/>
              <a:buChar char="•"/>
            </a:pPr>
            <a:r>
              <a:rPr lang="en-US" sz="2400" dirty="0">
                <a:solidFill>
                  <a:srgbClr val="000000"/>
                </a:solidFill>
                <a:latin typeface="Arial Narrow" panose="020B0604020202020204" pitchFamily="34" charset="0"/>
                <a:cs typeface="Arial Narrow" panose="020B0604020202020204" pitchFamily="34" charset="0"/>
              </a:rPr>
              <a:t>When finished, discuss with your Home Group.</a:t>
            </a:r>
          </a:p>
        </p:txBody>
      </p:sp>
      <p:sp>
        <p:nvSpPr>
          <p:cNvPr id="4" name="Title 1"/>
          <p:cNvSpPr txBox="1">
            <a:spLocks/>
          </p:cNvSpPr>
          <p:nvPr/>
        </p:nvSpPr>
        <p:spPr>
          <a:xfrm>
            <a:off x="5943600" y="533400"/>
            <a:ext cx="1447800" cy="381000"/>
          </a:xfrm>
          <a:prstGeom prst="rect">
            <a:avLst/>
          </a:prstGeom>
        </p:spPr>
        <p:txBody>
          <a:bodyPr vert="horz" lIns="91440" tIns="45720" rIns="91440" bIns="45720" rtlCol="0" anchor="b">
            <a:noAutofit/>
          </a:bodyPr>
          <a:lstStyle>
            <a:lvl1pPr algn="r" defTabSz="457200" rtl="0" eaLnBrk="1" latinLnBrk="0" hangingPunct="1">
              <a:spcBef>
                <a:spcPct val="0"/>
              </a:spcBef>
              <a:buNone/>
              <a:defRPr sz="4000" kern="1200">
                <a:solidFill>
                  <a:schemeClr val="tx1"/>
                </a:solidFill>
                <a:latin typeface="Arial Narrow"/>
                <a:ea typeface="+mj-ea"/>
                <a:cs typeface="+mj-cs"/>
              </a:defRPr>
            </a:lvl1pPr>
          </a:lstStyle>
          <a:p>
            <a:pPr algn="l"/>
            <a:r>
              <a:rPr lang="en-US" sz="2000" dirty="0"/>
              <a:t>RAFT Activity</a:t>
            </a:r>
          </a:p>
        </p:txBody>
      </p:sp>
      <p:pic>
        <p:nvPicPr>
          <p:cNvPr id="6" name="Picture 5" descr="shutterstock_1525884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752600"/>
            <a:ext cx="3962400" cy="261936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304800" y="1676400"/>
            <a:ext cx="4191000" cy="3581400"/>
          </a:xfrm>
        </p:spPr>
        <p:txBody>
          <a:bodyPr>
            <a:noAutofit/>
          </a:bodyPr>
          <a:lstStyle/>
          <a:p>
            <a:pPr marL="342900" indent="-342900" algn="l">
              <a:spcBef>
                <a:spcPts val="624"/>
              </a:spcBef>
              <a:buFont typeface="Arial"/>
              <a:buChar char="•"/>
            </a:pPr>
            <a:r>
              <a:rPr lang="en-US" sz="2400" dirty="0">
                <a:solidFill>
                  <a:srgbClr val="000000"/>
                </a:solidFill>
                <a:latin typeface="Arial Narrow" panose="020B0604020202020204" pitchFamily="34" charset="0"/>
                <a:cs typeface="Arial Narrow" panose="020B0604020202020204" pitchFamily="34" charset="0"/>
              </a:rPr>
              <a:t>Read </a:t>
            </a:r>
            <a:r>
              <a:rPr lang="en-US" sz="2400" dirty="0" smtClean="0">
                <a:solidFill>
                  <a:srgbClr val="000000"/>
                </a:solidFill>
                <a:latin typeface="Arial Narrow" panose="020B0604020202020204" pitchFamily="34" charset="0"/>
                <a:cs typeface="Arial Narrow" panose="020B0604020202020204" pitchFamily="34" charset="0"/>
              </a:rPr>
              <a:t>module </a:t>
            </a:r>
            <a:r>
              <a:rPr lang="en-US" sz="2400" dirty="0">
                <a:solidFill>
                  <a:srgbClr val="000000"/>
                </a:solidFill>
                <a:latin typeface="Arial Narrow" panose="020B0604020202020204" pitchFamily="34" charset="0"/>
                <a:cs typeface="Arial Narrow" panose="020B0604020202020204" pitchFamily="34" charset="0"/>
              </a:rPr>
              <a:t>Pages 10 and 11.</a:t>
            </a:r>
          </a:p>
          <a:p>
            <a:pPr marL="342900" indent="-342900" algn="l">
              <a:spcBef>
                <a:spcPts val="624"/>
              </a:spcBef>
              <a:buFont typeface="Arial"/>
              <a:buChar char="•"/>
            </a:pPr>
            <a:r>
              <a:rPr lang="en-US" sz="2400" dirty="0">
                <a:solidFill>
                  <a:srgbClr val="000000"/>
                </a:solidFill>
                <a:latin typeface="Arial Narrow" panose="020B0604020202020204" pitchFamily="34" charset="0"/>
                <a:cs typeface="Arial Narrow" panose="020B0604020202020204" pitchFamily="34" charset="0"/>
              </a:rPr>
              <a:t>In your </a:t>
            </a:r>
            <a:r>
              <a:rPr lang="en-US" sz="2400" dirty="0">
                <a:solidFill>
                  <a:schemeClr val="tx1"/>
                </a:solidFill>
                <a:latin typeface="Arial Narrow" panose="020B0604020202020204" pitchFamily="34" charset="0"/>
                <a:cs typeface="Arial Narrow" panose="020B0604020202020204" pitchFamily="34" charset="0"/>
              </a:rPr>
              <a:t>group</a:t>
            </a:r>
            <a:r>
              <a:rPr lang="en-US" sz="2400" dirty="0">
                <a:solidFill>
                  <a:srgbClr val="000000"/>
                </a:solidFill>
                <a:latin typeface="Arial Narrow" panose="020B0604020202020204" pitchFamily="34" charset="0"/>
                <a:cs typeface="Arial Narrow" panose="020B0604020202020204" pitchFamily="34" charset="0"/>
              </a:rPr>
              <a:t>, create TWO graphic organizers that represent the key ideas from these pages.</a:t>
            </a:r>
          </a:p>
          <a:p>
            <a:pPr marL="342900" indent="-342900" algn="l">
              <a:spcBef>
                <a:spcPts val="624"/>
              </a:spcBef>
              <a:buFont typeface="Arial"/>
              <a:buChar char="•"/>
            </a:pPr>
            <a:r>
              <a:rPr lang="en-US" sz="2400" dirty="0">
                <a:solidFill>
                  <a:srgbClr val="000000"/>
                </a:solidFill>
                <a:latin typeface="Arial Narrow" panose="020B0604020202020204" pitchFamily="34" charset="0"/>
                <a:cs typeface="Arial Narrow" panose="020B0604020202020204" pitchFamily="34" charset="0"/>
              </a:rPr>
              <a:t>Use chart paper and markers and display your graphic organizers around the room.</a:t>
            </a:r>
          </a:p>
          <a:p>
            <a:pPr marL="342900" indent="-342900" algn="l">
              <a:spcBef>
                <a:spcPts val="624"/>
              </a:spcBef>
              <a:buFont typeface="Arial"/>
              <a:buChar char="•"/>
            </a:pPr>
            <a:r>
              <a:rPr lang="en-US" sz="2400" dirty="0">
                <a:solidFill>
                  <a:srgbClr val="000000"/>
                </a:solidFill>
                <a:latin typeface="Arial Narrow" panose="020B0604020202020204" pitchFamily="34" charset="0"/>
                <a:cs typeface="Arial Narrow" panose="020B0604020202020204" pitchFamily="34" charset="0"/>
              </a:rPr>
              <a:t>Remember the graphic organizer</a:t>
            </a:r>
            <a:br>
              <a:rPr lang="en-US" sz="2400" dirty="0">
                <a:solidFill>
                  <a:srgbClr val="000000"/>
                </a:solidFill>
                <a:latin typeface="Arial Narrow" panose="020B0604020202020204" pitchFamily="34" charset="0"/>
                <a:cs typeface="Arial Narrow" panose="020B0604020202020204" pitchFamily="34" charset="0"/>
              </a:rPr>
            </a:br>
            <a:r>
              <a:rPr lang="en-US" sz="2400" dirty="0">
                <a:solidFill>
                  <a:srgbClr val="000000"/>
                </a:solidFill>
                <a:latin typeface="Arial Narrow" panose="020B0604020202020204" pitchFamily="34" charset="0"/>
                <a:cs typeface="Arial Narrow" panose="020B0604020202020204" pitchFamily="34" charset="0"/>
              </a:rPr>
              <a:t>ideas from Page 6.</a:t>
            </a:r>
          </a:p>
        </p:txBody>
      </p:sp>
      <p:sp>
        <p:nvSpPr>
          <p:cNvPr id="4" name="Title 1"/>
          <p:cNvSpPr txBox="1">
            <a:spLocks/>
          </p:cNvSpPr>
          <p:nvPr/>
        </p:nvSpPr>
        <p:spPr>
          <a:xfrm>
            <a:off x="5410200" y="609600"/>
            <a:ext cx="2133600" cy="304800"/>
          </a:xfrm>
          <a:prstGeom prst="rect">
            <a:avLst/>
          </a:prstGeom>
        </p:spPr>
        <p:txBody>
          <a:bodyPr vert="horz" lIns="91440" tIns="45720" rIns="91440" bIns="45720" rtlCol="0" anchor="b">
            <a:noAutofit/>
          </a:bodyPr>
          <a:lstStyle>
            <a:lvl1pPr algn="r" defTabSz="457200" rtl="0" eaLnBrk="1" latinLnBrk="0" hangingPunct="1">
              <a:spcBef>
                <a:spcPct val="0"/>
              </a:spcBef>
              <a:buNone/>
              <a:defRPr sz="4000" kern="1200">
                <a:solidFill>
                  <a:schemeClr val="tx1"/>
                </a:solidFill>
                <a:latin typeface="Arial Narrow"/>
                <a:ea typeface="+mj-ea"/>
                <a:cs typeface="+mj-cs"/>
              </a:defRPr>
            </a:lvl1pPr>
          </a:lstStyle>
          <a:p>
            <a:pPr algn="l"/>
            <a:r>
              <a:rPr lang="en-US" sz="2000" dirty="0"/>
              <a:t>    Graphic Organizer</a:t>
            </a:r>
          </a:p>
        </p:txBody>
      </p:sp>
      <p:pic>
        <p:nvPicPr>
          <p:cNvPr id="9" name="Picture 8" descr="Powerpoint-graph-im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701800"/>
            <a:ext cx="4002593" cy="30353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1676400"/>
            <a:ext cx="3886200" cy="1200329"/>
          </a:xfrm>
          <a:prstGeom prst="rect">
            <a:avLst/>
          </a:prstGeom>
          <a:noFill/>
        </p:spPr>
        <p:txBody>
          <a:bodyPr wrap="square" rtlCol="0">
            <a:spAutoFit/>
          </a:bodyPr>
          <a:lstStyle/>
          <a:p>
            <a:pPr>
              <a:spcBef>
                <a:spcPts val="624"/>
              </a:spcBef>
            </a:pPr>
            <a:r>
              <a:rPr lang="en-US" sz="2400" dirty="0">
                <a:latin typeface="Arial Narrow" panose="020B0604020202020204" pitchFamily="34" charset="0"/>
                <a:cs typeface="Arial Narrow" panose="020B0604020202020204" pitchFamily="34" charset="0"/>
              </a:rPr>
              <a:t>Walk around the room and view the other groups’ graphic organizers.</a:t>
            </a:r>
          </a:p>
        </p:txBody>
      </p:sp>
      <p:sp>
        <p:nvSpPr>
          <p:cNvPr id="6" name="Title 1"/>
          <p:cNvSpPr txBox="1">
            <a:spLocks/>
          </p:cNvSpPr>
          <p:nvPr/>
        </p:nvSpPr>
        <p:spPr>
          <a:xfrm>
            <a:off x="5943600" y="533400"/>
            <a:ext cx="1397000" cy="381000"/>
          </a:xfrm>
          <a:prstGeom prst="rect">
            <a:avLst/>
          </a:prstGeom>
        </p:spPr>
        <p:txBody>
          <a:bodyPr vert="horz" lIns="91440" tIns="45720" rIns="91440" bIns="45720" rtlCol="0" anchor="b">
            <a:noAutofit/>
          </a:bodyPr>
          <a:lstStyle>
            <a:lvl1pPr algn="r" defTabSz="457200" rtl="0" eaLnBrk="1" latinLnBrk="0" hangingPunct="1">
              <a:spcBef>
                <a:spcPct val="0"/>
              </a:spcBef>
              <a:buNone/>
              <a:defRPr sz="4000" kern="1200">
                <a:solidFill>
                  <a:schemeClr val="tx1"/>
                </a:solidFill>
                <a:latin typeface="Arial Narrow"/>
                <a:ea typeface="+mj-ea"/>
                <a:cs typeface="+mj-cs"/>
              </a:defRPr>
            </a:lvl1pPr>
          </a:lstStyle>
          <a:p>
            <a:pPr algn="l"/>
            <a:r>
              <a:rPr lang="en-US" sz="2000" dirty="0"/>
              <a:t>Gallery Walk</a:t>
            </a:r>
          </a:p>
        </p:txBody>
      </p:sp>
      <p:pic>
        <p:nvPicPr>
          <p:cNvPr id="8" name="Picture 7" descr="three_graphics_hang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1752600"/>
            <a:ext cx="4590822" cy="309772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304800" y="1828800"/>
            <a:ext cx="4419600" cy="2895600"/>
          </a:xfrm>
        </p:spPr>
        <p:txBody>
          <a:bodyPr>
            <a:normAutofit/>
          </a:bodyPr>
          <a:lstStyle/>
          <a:p>
            <a:pPr marL="457200" indent="-457200" algn="l">
              <a:spcBef>
                <a:spcPts val="624"/>
              </a:spcBef>
              <a:buFont typeface="Arial"/>
              <a:buChar char="•"/>
            </a:pPr>
            <a:r>
              <a:rPr lang="en-US" sz="2400" dirty="0">
                <a:solidFill>
                  <a:srgbClr val="000000"/>
                </a:solidFill>
                <a:latin typeface="Arial Narrow" panose="020B0604020202020204" pitchFamily="34" charset="0"/>
                <a:cs typeface="Arial Narrow" panose="020B0604020202020204" pitchFamily="34" charset="0"/>
              </a:rPr>
              <a:t>Independently read Page 12.</a:t>
            </a:r>
          </a:p>
          <a:p>
            <a:pPr marL="457200" indent="-457200" algn="l">
              <a:spcBef>
                <a:spcPts val="624"/>
              </a:spcBef>
              <a:buFont typeface="Arial"/>
              <a:buChar char="•"/>
            </a:pPr>
            <a:r>
              <a:rPr lang="en-US" sz="2400" dirty="0">
                <a:solidFill>
                  <a:srgbClr val="000000"/>
                </a:solidFill>
                <a:latin typeface="Arial Narrow" panose="020B0604020202020204" pitchFamily="34" charset="0"/>
                <a:cs typeface="Arial Narrow" panose="020B0604020202020204" pitchFamily="34" charset="0"/>
              </a:rPr>
              <a:t>In small groups </a:t>
            </a:r>
            <a:r>
              <a:rPr lang="en-US" sz="2400" dirty="0">
                <a:solidFill>
                  <a:schemeClr val="tx1"/>
                </a:solidFill>
                <a:latin typeface="Arial Narrow" panose="020B0604020202020204" pitchFamily="34" charset="0"/>
                <a:cs typeface="Arial Narrow" panose="020B0604020202020204" pitchFamily="34" charset="0"/>
              </a:rPr>
              <a:t>complete the activity at the bottom of Page 12.</a:t>
            </a:r>
          </a:p>
          <a:p>
            <a:pPr marL="457200" indent="-457200" algn="l">
              <a:spcBef>
                <a:spcPts val="624"/>
              </a:spcBef>
              <a:buFont typeface="Arial"/>
              <a:buChar char="•"/>
            </a:pPr>
            <a:r>
              <a:rPr lang="en-US" sz="2400" dirty="0">
                <a:solidFill>
                  <a:srgbClr val="000000"/>
                </a:solidFill>
                <a:latin typeface="Arial Narrow" panose="020B0604020202020204" pitchFamily="34" charset="0"/>
                <a:cs typeface="Arial Narrow" panose="020B0604020202020204" pitchFamily="34" charset="0"/>
              </a:rPr>
              <a:t>Be ready to share your </a:t>
            </a:r>
            <a:br>
              <a:rPr lang="en-US" sz="2400" dirty="0">
                <a:solidFill>
                  <a:srgbClr val="000000"/>
                </a:solidFill>
                <a:latin typeface="Arial Narrow" panose="020B0604020202020204" pitchFamily="34" charset="0"/>
                <a:cs typeface="Arial Narrow" panose="020B0604020202020204" pitchFamily="34" charset="0"/>
              </a:rPr>
            </a:br>
            <a:r>
              <a:rPr lang="en-US" sz="2400" dirty="0">
                <a:solidFill>
                  <a:srgbClr val="000000"/>
                </a:solidFill>
                <a:latin typeface="Arial Narrow" panose="020B0604020202020204" pitchFamily="34" charset="0"/>
                <a:cs typeface="Arial Narrow" panose="020B0604020202020204" pitchFamily="34" charset="0"/>
              </a:rPr>
              <a:t>answers with the whole </a:t>
            </a:r>
            <a:br>
              <a:rPr lang="en-US" sz="2400" dirty="0">
                <a:solidFill>
                  <a:srgbClr val="000000"/>
                </a:solidFill>
                <a:latin typeface="Arial Narrow" panose="020B0604020202020204" pitchFamily="34" charset="0"/>
                <a:cs typeface="Arial Narrow" panose="020B0604020202020204" pitchFamily="34" charset="0"/>
              </a:rPr>
            </a:br>
            <a:r>
              <a:rPr lang="en-US" sz="2400" dirty="0">
                <a:solidFill>
                  <a:srgbClr val="000000"/>
                </a:solidFill>
                <a:latin typeface="Arial Narrow" panose="020B0604020202020204" pitchFamily="34" charset="0"/>
                <a:cs typeface="Arial Narrow" panose="020B0604020202020204" pitchFamily="34" charset="0"/>
              </a:rPr>
              <a:t>group.</a:t>
            </a:r>
          </a:p>
        </p:txBody>
      </p:sp>
      <p:sp>
        <p:nvSpPr>
          <p:cNvPr id="5" name="Title 1"/>
          <p:cNvSpPr txBox="1">
            <a:spLocks/>
          </p:cNvSpPr>
          <p:nvPr/>
        </p:nvSpPr>
        <p:spPr>
          <a:xfrm>
            <a:off x="5791200" y="609600"/>
            <a:ext cx="1676400" cy="304800"/>
          </a:xfrm>
          <a:prstGeom prst="rect">
            <a:avLst/>
          </a:prstGeom>
        </p:spPr>
        <p:txBody>
          <a:bodyPr vert="horz" lIns="91440" tIns="45720" rIns="91440" bIns="45720" rtlCol="0" anchor="b">
            <a:noAutofit/>
          </a:bodyPr>
          <a:lstStyle>
            <a:lvl1pPr algn="r" defTabSz="457200" rtl="0" eaLnBrk="1" latinLnBrk="0" hangingPunct="1">
              <a:spcBef>
                <a:spcPct val="0"/>
              </a:spcBef>
              <a:buNone/>
              <a:defRPr sz="4000" kern="1200">
                <a:solidFill>
                  <a:schemeClr val="tx1"/>
                </a:solidFill>
                <a:latin typeface="Arial Narrow"/>
                <a:ea typeface="+mj-ea"/>
                <a:cs typeface="+mj-cs"/>
              </a:defRPr>
            </a:lvl1pPr>
          </a:lstStyle>
          <a:p>
            <a:pPr algn="l"/>
            <a:r>
              <a:rPr lang="en-US" sz="2000" dirty="0"/>
              <a:t>Page 12 Activity</a:t>
            </a:r>
          </a:p>
        </p:txBody>
      </p:sp>
      <p:pic>
        <p:nvPicPr>
          <p:cNvPr id="6" name="Picture 5" descr="shutterstock_16057832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9800" y="1905000"/>
            <a:ext cx="3810000" cy="2540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2286000"/>
            <a:ext cx="5791200" cy="3287054"/>
          </a:xfrm>
          <a:prstGeom prst="rect">
            <a:avLst/>
          </a:prstGeom>
        </p:spPr>
        <p:txBody>
          <a:bodyPr wrap="square">
            <a:spAutoFit/>
          </a:bodyPr>
          <a:lstStyle/>
          <a:p>
            <a:pPr marL="342900" indent="-342900">
              <a:spcBef>
                <a:spcPts val="624"/>
              </a:spcBef>
              <a:buFont typeface="Arial"/>
              <a:buChar char="•"/>
            </a:pPr>
            <a:r>
              <a:rPr lang="en-US" sz="2400" dirty="0">
                <a:latin typeface="Arial Narrow"/>
                <a:cs typeface="Arial Narrow"/>
              </a:rPr>
              <a:t>Sign in</a:t>
            </a:r>
          </a:p>
          <a:p>
            <a:pPr marL="342900" indent="-342900">
              <a:spcBef>
                <a:spcPts val="624"/>
              </a:spcBef>
              <a:buFont typeface="Arial"/>
              <a:buChar char="•"/>
            </a:pPr>
            <a:r>
              <a:rPr lang="en-US" sz="2400" dirty="0">
                <a:latin typeface="Arial Narrow"/>
                <a:cs typeface="Arial Narrow"/>
              </a:rPr>
              <a:t>Check your Internet connection</a:t>
            </a:r>
          </a:p>
          <a:p>
            <a:pPr marL="342900" indent="-342900">
              <a:spcBef>
                <a:spcPts val="624"/>
              </a:spcBef>
              <a:buFont typeface="Arial"/>
              <a:buChar char="•"/>
            </a:pPr>
            <a:r>
              <a:rPr lang="en-US" sz="2400" dirty="0">
                <a:latin typeface="Arial Narrow"/>
                <a:cs typeface="Arial Narrow"/>
              </a:rPr>
              <a:t>Locate the IRIS Website (</a:t>
            </a:r>
            <a:r>
              <a:rPr lang="en-US" sz="2400" dirty="0" err="1">
                <a:latin typeface="Arial Narrow"/>
                <a:cs typeface="Arial Narrow"/>
              </a:rPr>
              <a:t>iris.peabody.vanderbilt.edu</a:t>
            </a:r>
            <a:r>
              <a:rPr lang="en-US" sz="2400" dirty="0">
                <a:latin typeface="Arial Narrow"/>
                <a:cs typeface="Arial Narrow"/>
              </a:rPr>
              <a:t> or </a:t>
            </a:r>
            <a:r>
              <a:rPr lang="en-US" sz="2400" dirty="0" err="1">
                <a:latin typeface="Arial Narrow"/>
                <a:cs typeface="Arial Narrow"/>
              </a:rPr>
              <a:t>iriscenter.com</a:t>
            </a:r>
            <a:r>
              <a:rPr lang="en-US" sz="2400" dirty="0">
                <a:latin typeface="Arial Narrow"/>
                <a:cs typeface="Arial Narrow"/>
              </a:rPr>
              <a:t>)</a:t>
            </a:r>
          </a:p>
          <a:p>
            <a:pPr marL="342900" indent="-342900">
              <a:spcBef>
                <a:spcPts val="624"/>
              </a:spcBef>
              <a:buFont typeface="Arial"/>
              <a:buChar char="•"/>
            </a:pPr>
            <a:r>
              <a:rPr lang="en-US" sz="2400" dirty="0">
                <a:latin typeface="Arial Narrow"/>
                <a:cs typeface="Arial Narrow"/>
              </a:rPr>
              <a:t>Bookmark the IRIS Module</a:t>
            </a:r>
            <a:r>
              <a:rPr lang="en-US" sz="2400" i="1" dirty="0">
                <a:latin typeface="Arial Narrow"/>
                <a:cs typeface="Arial Narrow"/>
              </a:rPr>
              <a:t> Differentiated Instruction: Maximizing the Learning of All Students </a:t>
            </a:r>
            <a:r>
              <a:rPr lang="en-US" sz="2400" dirty="0">
                <a:latin typeface="Arial Narrow"/>
                <a:cs typeface="Arial Narrow"/>
              </a:rPr>
              <a:t>(http://</a:t>
            </a:r>
            <a:r>
              <a:rPr lang="en-US" sz="2400" dirty="0" err="1">
                <a:latin typeface="Arial Narrow"/>
                <a:cs typeface="Arial Narrow"/>
              </a:rPr>
              <a:t>iris.peabody.vanderbilt.edu</a:t>
            </a:r>
            <a:r>
              <a:rPr lang="en-US" sz="2400" dirty="0">
                <a:latin typeface="Arial Narrow"/>
                <a:cs typeface="Arial Narrow"/>
              </a:rPr>
              <a:t>/module/di/)</a:t>
            </a:r>
            <a:endParaRPr lang="en-US" sz="2400" i="1" dirty="0">
              <a:latin typeface="Arial Narrow"/>
              <a:cs typeface="Arial Narrow"/>
            </a:endParaRPr>
          </a:p>
        </p:txBody>
      </p:sp>
      <p:sp>
        <p:nvSpPr>
          <p:cNvPr id="8" name="Subtitle 2"/>
          <p:cNvSpPr txBox="1">
            <a:spLocks/>
          </p:cNvSpPr>
          <p:nvPr/>
        </p:nvSpPr>
        <p:spPr>
          <a:xfrm>
            <a:off x="5334000" y="533400"/>
            <a:ext cx="2590800" cy="38100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Arial Narrow"/>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Narrow"/>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Narrow"/>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Narrow"/>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Narrow"/>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Preparing for the Session</a:t>
            </a:r>
          </a:p>
        </p:txBody>
      </p:sp>
      <p:sp>
        <p:nvSpPr>
          <p:cNvPr id="9" name="TextBox 8"/>
          <p:cNvSpPr txBox="1"/>
          <p:nvPr/>
        </p:nvSpPr>
        <p:spPr>
          <a:xfrm>
            <a:off x="304800" y="1524000"/>
            <a:ext cx="8382000" cy="523220"/>
          </a:xfrm>
          <a:prstGeom prst="rect">
            <a:avLst/>
          </a:prstGeom>
          <a:noFill/>
        </p:spPr>
        <p:txBody>
          <a:bodyPr wrap="square" rtlCol="0">
            <a:spAutoFit/>
          </a:bodyPr>
          <a:lstStyle/>
          <a:p>
            <a:r>
              <a:rPr lang="en-US" sz="2800" dirty="0">
                <a:latin typeface="Arial Narrow"/>
                <a:cs typeface="Arial Narrow"/>
              </a:rPr>
              <a:t>Please complete the following:</a:t>
            </a:r>
          </a:p>
        </p:txBody>
      </p:sp>
      <p:pic>
        <p:nvPicPr>
          <p:cNvPr id="2" name="Picture 1" descr="1918245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8153" y="2514600"/>
            <a:ext cx="1976247" cy="29718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304800" y="1600200"/>
            <a:ext cx="4114800" cy="4572000"/>
          </a:xfrm>
        </p:spPr>
        <p:txBody>
          <a:bodyPr>
            <a:noAutofit/>
          </a:bodyPr>
          <a:lstStyle/>
          <a:p>
            <a:pPr marL="457200" indent="-457200" algn="l">
              <a:spcBef>
                <a:spcPts val="624"/>
              </a:spcBef>
              <a:buFont typeface="Arial"/>
              <a:buChar char="•"/>
            </a:pPr>
            <a:r>
              <a:rPr lang="en-US" sz="2400" dirty="0">
                <a:solidFill>
                  <a:srgbClr val="000000"/>
                </a:solidFill>
                <a:latin typeface="Arial Narrow" panose="020B0604020202020204" pitchFamily="34" charset="0"/>
                <a:cs typeface="Arial Narrow" panose="020B0604020202020204" pitchFamily="34" charset="0"/>
              </a:rPr>
              <a:t>Go back to the Initial Thoughts Handout and revise your answers.</a:t>
            </a:r>
          </a:p>
          <a:p>
            <a:pPr marL="457200" indent="-457200" algn="l">
              <a:spcBef>
                <a:spcPts val="624"/>
              </a:spcBef>
              <a:buFont typeface="Arial"/>
              <a:buChar char="•"/>
            </a:pPr>
            <a:r>
              <a:rPr lang="en-US" sz="2400" dirty="0">
                <a:solidFill>
                  <a:srgbClr val="000000"/>
                </a:solidFill>
                <a:latin typeface="Arial Narrow" panose="020B0604020202020204" pitchFamily="34" charset="0"/>
                <a:cs typeface="Arial Narrow" panose="020B0604020202020204" pitchFamily="34" charset="0"/>
              </a:rPr>
              <a:t>Reflect on the following questions: </a:t>
            </a:r>
          </a:p>
          <a:p>
            <a:pPr marL="914400" lvl="1" indent="-457200" algn="l">
              <a:spcBef>
                <a:spcPts val="624"/>
              </a:spcBef>
              <a:buFont typeface="Courier New"/>
              <a:buChar char="o"/>
            </a:pPr>
            <a:r>
              <a:rPr lang="en-US" sz="2400" dirty="0">
                <a:solidFill>
                  <a:srgbClr val="000000"/>
                </a:solidFill>
                <a:latin typeface="Arial Narrow" panose="020B0604020202020204" pitchFamily="34" charset="0"/>
                <a:cs typeface="Arial Narrow" panose="020B0604020202020204" pitchFamily="34" charset="0"/>
              </a:rPr>
              <a:t>How did you benefit from </a:t>
            </a:r>
            <a:br>
              <a:rPr lang="en-US" sz="2400" dirty="0">
                <a:solidFill>
                  <a:srgbClr val="000000"/>
                </a:solidFill>
                <a:latin typeface="Arial Narrow" panose="020B0604020202020204" pitchFamily="34" charset="0"/>
                <a:cs typeface="Arial Narrow" panose="020B0604020202020204" pitchFamily="34" charset="0"/>
              </a:rPr>
            </a:br>
            <a:r>
              <a:rPr lang="en-US" sz="2400" dirty="0">
                <a:solidFill>
                  <a:srgbClr val="000000"/>
                </a:solidFill>
                <a:latin typeface="Arial Narrow" panose="020B0604020202020204" pitchFamily="34" charset="0"/>
                <a:cs typeface="Arial Narrow" panose="020B0604020202020204" pitchFamily="34" charset="0"/>
              </a:rPr>
              <a:t>the DI activities included in </a:t>
            </a:r>
            <a:br>
              <a:rPr lang="en-US" sz="2400" dirty="0">
                <a:solidFill>
                  <a:srgbClr val="000000"/>
                </a:solidFill>
                <a:latin typeface="Arial Narrow" panose="020B0604020202020204" pitchFamily="34" charset="0"/>
                <a:cs typeface="Arial Narrow" panose="020B0604020202020204" pitchFamily="34" charset="0"/>
              </a:rPr>
            </a:br>
            <a:r>
              <a:rPr lang="en-US" sz="2400" dirty="0">
                <a:solidFill>
                  <a:srgbClr val="000000"/>
                </a:solidFill>
                <a:latin typeface="Arial Narrow" panose="020B0604020202020204" pitchFamily="34" charset="0"/>
                <a:cs typeface="Arial Narrow" panose="020B0604020202020204" pitchFamily="34" charset="0"/>
              </a:rPr>
              <a:t>the </a:t>
            </a:r>
            <a:r>
              <a:rPr lang="en-US" sz="2400" dirty="0" smtClean="0">
                <a:solidFill>
                  <a:srgbClr val="000000"/>
                </a:solidFill>
                <a:latin typeface="Arial Narrow" panose="020B0604020202020204" pitchFamily="34" charset="0"/>
                <a:cs typeface="Arial Narrow" panose="020B0604020202020204" pitchFamily="34" charset="0"/>
              </a:rPr>
              <a:t>module</a:t>
            </a:r>
            <a:r>
              <a:rPr lang="en-US" sz="2400" dirty="0">
                <a:solidFill>
                  <a:srgbClr val="000000"/>
                </a:solidFill>
                <a:latin typeface="Arial Narrow" panose="020B0604020202020204" pitchFamily="34" charset="0"/>
                <a:cs typeface="Arial Narrow" panose="020B0604020202020204" pitchFamily="34" charset="0"/>
              </a:rPr>
              <a:t>?</a:t>
            </a:r>
          </a:p>
          <a:p>
            <a:pPr marL="914400" lvl="1" indent="-457200" algn="l">
              <a:spcBef>
                <a:spcPts val="624"/>
              </a:spcBef>
              <a:buFont typeface="Courier New"/>
              <a:buChar char="o"/>
            </a:pPr>
            <a:r>
              <a:rPr lang="en-US" sz="2400" dirty="0">
                <a:solidFill>
                  <a:srgbClr val="000000"/>
                </a:solidFill>
                <a:latin typeface="Arial Narrow" panose="020B0604020202020204" pitchFamily="34" charset="0"/>
                <a:cs typeface="Arial Narrow" panose="020B0604020202020204" pitchFamily="34" charset="0"/>
              </a:rPr>
              <a:t>How can you implement DI </a:t>
            </a:r>
            <a:br>
              <a:rPr lang="en-US" sz="2400" dirty="0">
                <a:solidFill>
                  <a:srgbClr val="000000"/>
                </a:solidFill>
                <a:latin typeface="Arial Narrow" panose="020B0604020202020204" pitchFamily="34" charset="0"/>
                <a:cs typeface="Arial Narrow" panose="020B0604020202020204" pitchFamily="34" charset="0"/>
              </a:rPr>
            </a:br>
            <a:r>
              <a:rPr lang="en-US" sz="2400" dirty="0">
                <a:solidFill>
                  <a:srgbClr val="000000"/>
                </a:solidFill>
                <a:latin typeface="Arial Narrow" panose="020B0604020202020204" pitchFamily="34" charset="0"/>
                <a:cs typeface="Arial Narrow" panose="020B0604020202020204" pitchFamily="34" charset="0"/>
              </a:rPr>
              <a:t>in your classroom?</a:t>
            </a:r>
          </a:p>
        </p:txBody>
      </p:sp>
      <p:sp>
        <p:nvSpPr>
          <p:cNvPr id="4" name="Title 1"/>
          <p:cNvSpPr txBox="1">
            <a:spLocks/>
          </p:cNvSpPr>
          <p:nvPr/>
        </p:nvSpPr>
        <p:spPr>
          <a:xfrm>
            <a:off x="6172200" y="609600"/>
            <a:ext cx="1066800" cy="304800"/>
          </a:xfrm>
          <a:prstGeom prst="rect">
            <a:avLst/>
          </a:prstGeom>
        </p:spPr>
        <p:txBody>
          <a:bodyPr vert="horz" lIns="91440" tIns="45720" rIns="91440" bIns="45720" rtlCol="0" anchor="b">
            <a:noAutofit/>
          </a:bodyPr>
          <a:lstStyle>
            <a:lvl1pPr algn="r" defTabSz="457200" rtl="0" eaLnBrk="1" latinLnBrk="0" hangingPunct="1">
              <a:spcBef>
                <a:spcPct val="0"/>
              </a:spcBef>
              <a:buNone/>
              <a:defRPr sz="4000" kern="1200">
                <a:solidFill>
                  <a:schemeClr val="tx1"/>
                </a:solidFill>
                <a:latin typeface="Arial Narrow"/>
                <a:ea typeface="+mj-ea"/>
                <a:cs typeface="+mj-cs"/>
              </a:defRPr>
            </a:lvl1pPr>
          </a:lstStyle>
          <a:p>
            <a:pPr algn="l"/>
            <a:r>
              <a:rPr lang="en-US" sz="2000" dirty="0"/>
              <a:t>Wrap Up</a:t>
            </a:r>
          </a:p>
        </p:txBody>
      </p:sp>
      <p:pic>
        <p:nvPicPr>
          <p:cNvPr id="2" name="Picture 1" descr="Screen Shot 2015-05-15 at 3.34.11 PM.png"/>
          <p:cNvPicPr>
            <a:picLocks noChangeAspect="1"/>
          </p:cNvPicPr>
          <p:nvPr/>
        </p:nvPicPr>
        <p:blipFill rotWithShape="1">
          <a:blip r:embed="rId3">
            <a:extLst>
              <a:ext uri="{28A0092B-C50C-407E-A947-70E740481C1C}">
                <a14:useLocalDpi xmlns:a14="http://schemas.microsoft.com/office/drawing/2010/main" val="0"/>
              </a:ext>
            </a:extLst>
          </a:blip>
          <a:srcRect r="11919" b="9682"/>
          <a:stretch/>
        </p:blipFill>
        <p:spPr>
          <a:xfrm>
            <a:off x="4876800" y="1524000"/>
            <a:ext cx="4072467" cy="307157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304800" y="1600200"/>
            <a:ext cx="8534400" cy="1219200"/>
          </a:xfrm>
        </p:spPr>
        <p:txBody>
          <a:bodyPr>
            <a:normAutofit/>
          </a:bodyPr>
          <a:lstStyle/>
          <a:p>
            <a:pPr algn="l">
              <a:spcBef>
                <a:spcPts val="624"/>
              </a:spcBef>
              <a:buNone/>
            </a:pPr>
            <a:r>
              <a:rPr lang="en-US" sz="2800" dirty="0">
                <a:solidFill>
                  <a:srgbClr val="000000"/>
                </a:solidFill>
                <a:latin typeface="Arial Narrow" panose="020B0604020202020204" pitchFamily="34" charset="0"/>
                <a:cs typeface="Arial Narrow" panose="020B0604020202020204" pitchFamily="34" charset="0"/>
              </a:rPr>
              <a:t>Please provide your feedback on the content of this course at:  </a:t>
            </a:r>
          </a:p>
          <a:p>
            <a:pPr algn="l">
              <a:spcBef>
                <a:spcPts val="624"/>
              </a:spcBef>
              <a:buNone/>
            </a:pPr>
            <a:r>
              <a:rPr lang="en-US" sz="2500" u="sng" dirty="0">
                <a:solidFill>
                  <a:srgbClr val="000000"/>
                </a:solidFill>
                <a:latin typeface="Arial Narrow" panose="020B0604020202020204" pitchFamily="34" charset="0"/>
                <a:cs typeface="Arial Narrow" panose="020B0604020202020204" pitchFamily="34" charset="0"/>
                <a:hlinkClick r:id="rId3"/>
              </a:rPr>
              <a:t>http://iris.peabody.vanderbilt.edu/mcontent/iris_feedback/?PATH=beh1</a:t>
            </a:r>
            <a:endParaRPr lang="en-US" sz="2500" dirty="0">
              <a:solidFill>
                <a:srgbClr val="000000"/>
              </a:solidFill>
              <a:latin typeface="Arial Narrow" panose="020B0604020202020204" pitchFamily="34" charset="0"/>
              <a:cs typeface="Arial Narrow" panose="020B0604020202020204" pitchFamily="34" charset="0"/>
            </a:endParaRPr>
          </a:p>
        </p:txBody>
      </p:sp>
      <p:sp>
        <p:nvSpPr>
          <p:cNvPr id="5" name="Title 1"/>
          <p:cNvSpPr txBox="1">
            <a:spLocks/>
          </p:cNvSpPr>
          <p:nvPr/>
        </p:nvSpPr>
        <p:spPr>
          <a:xfrm>
            <a:off x="5334000" y="457200"/>
            <a:ext cx="2286000" cy="457200"/>
          </a:xfrm>
          <a:prstGeom prst="rect">
            <a:avLst/>
          </a:prstGeom>
        </p:spPr>
        <p:txBody>
          <a:bodyPr vert="horz" lIns="91440" tIns="45720" rIns="91440" bIns="45720" rtlCol="0" anchor="b">
            <a:noAutofit/>
          </a:bodyPr>
          <a:lstStyle>
            <a:lvl1pPr algn="r" defTabSz="457200" rtl="0" eaLnBrk="1" latinLnBrk="0" hangingPunct="1">
              <a:spcBef>
                <a:spcPct val="0"/>
              </a:spcBef>
              <a:buNone/>
              <a:defRPr sz="4000" kern="1200">
                <a:solidFill>
                  <a:schemeClr val="tx1"/>
                </a:solidFill>
                <a:latin typeface="Arial Narrow"/>
                <a:ea typeface="+mj-ea"/>
                <a:cs typeface="+mj-cs"/>
              </a:defRPr>
            </a:lvl1pPr>
          </a:lstStyle>
          <a:p>
            <a:pPr algn="l"/>
            <a:r>
              <a:rPr lang="en-US" sz="2000" dirty="0"/>
              <a:t>End-of-Course Survey</a:t>
            </a:r>
          </a:p>
        </p:txBody>
      </p:sp>
      <p:pic>
        <p:nvPicPr>
          <p:cNvPr id="4" name="Picture 3">
            <a:extLst>
              <a:ext uri="{FF2B5EF4-FFF2-40B4-BE49-F238E27FC236}">
                <a16:creationId xmlns:a16="http://schemas.microsoft.com/office/drawing/2014/main" xmlns="" id="{D2559A67-A97D-9F4D-9866-646EE56B04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3048000"/>
            <a:ext cx="3657600" cy="28956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304800" y="1600200"/>
            <a:ext cx="4114800" cy="2590800"/>
          </a:xfrm>
        </p:spPr>
        <p:txBody>
          <a:bodyPr>
            <a:normAutofit/>
          </a:bodyPr>
          <a:lstStyle/>
          <a:p>
            <a:pPr algn="l">
              <a:spcBef>
                <a:spcPts val="624"/>
              </a:spcBef>
            </a:pPr>
            <a:r>
              <a:rPr lang="en-US" sz="2800" dirty="0">
                <a:solidFill>
                  <a:srgbClr val="000000"/>
                </a:solidFill>
                <a:latin typeface="Arial Narrow" panose="020B0604020202020204" pitchFamily="34" charset="0"/>
                <a:cs typeface="Arial Narrow" panose="020B0604020202020204" pitchFamily="34" charset="0"/>
              </a:rPr>
              <a:t>Complete the following before leaving:</a:t>
            </a:r>
          </a:p>
          <a:p>
            <a:pPr marL="457200" indent="-457200" algn="l">
              <a:spcBef>
                <a:spcPts val="624"/>
              </a:spcBef>
              <a:buFont typeface="Arial"/>
              <a:buChar char="•"/>
            </a:pPr>
            <a:r>
              <a:rPr lang="en-US" sz="2800" dirty="0">
                <a:solidFill>
                  <a:srgbClr val="000000"/>
                </a:solidFill>
                <a:latin typeface="Arial Narrow" panose="020B0604020202020204" pitchFamily="34" charset="0"/>
                <a:cs typeface="Arial Narrow" panose="020B0604020202020204" pitchFamily="34" charset="0"/>
              </a:rPr>
              <a:t>Evaluation</a:t>
            </a:r>
          </a:p>
          <a:p>
            <a:pPr marL="457200" indent="-457200" algn="l">
              <a:spcBef>
                <a:spcPts val="624"/>
              </a:spcBef>
              <a:buFont typeface="Arial"/>
              <a:buChar char="•"/>
            </a:pPr>
            <a:r>
              <a:rPr lang="en-US" sz="2800" dirty="0">
                <a:solidFill>
                  <a:srgbClr val="000000"/>
                </a:solidFill>
                <a:latin typeface="Arial Narrow" panose="020B0604020202020204" pitchFamily="34" charset="0"/>
                <a:cs typeface="Arial Narrow" panose="020B0604020202020204" pitchFamily="34" charset="0"/>
              </a:rPr>
              <a:t>End-of-Session Reflection Form</a:t>
            </a:r>
          </a:p>
          <a:p>
            <a:pPr algn="l"/>
            <a:endParaRPr lang="en-US" sz="2800" dirty="0">
              <a:solidFill>
                <a:srgbClr val="000000"/>
              </a:solidFill>
            </a:endParaRPr>
          </a:p>
        </p:txBody>
      </p:sp>
      <p:sp>
        <p:nvSpPr>
          <p:cNvPr id="5" name="Title 1"/>
          <p:cNvSpPr txBox="1">
            <a:spLocks/>
          </p:cNvSpPr>
          <p:nvPr/>
        </p:nvSpPr>
        <p:spPr>
          <a:xfrm>
            <a:off x="6096000" y="609600"/>
            <a:ext cx="1327545" cy="304800"/>
          </a:xfrm>
          <a:prstGeom prst="rect">
            <a:avLst/>
          </a:prstGeom>
        </p:spPr>
        <p:txBody>
          <a:bodyPr vert="horz" lIns="91440" tIns="45720" rIns="91440" bIns="45720" rtlCol="0" anchor="b">
            <a:noAutofit/>
          </a:bodyPr>
          <a:lstStyle>
            <a:lvl1pPr algn="r" defTabSz="457200" rtl="0" eaLnBrk="1" latinLnBrk="0" hangingPunct="1">
              <a:spcBef>
                <a:spcPct val="0"/>
              </a:spcBef>
              <a:buNone/>
              <a:defRPr sz="4000" kern="1200">
                <a:solidFill>
                  <a:schemeClr val="tx1"/>
                </a:solidFill>
                <a:latin typeface="Arial Narrow"/>
                <a:ea typeface="+mj-ea"/>
                <a:cs typeface="+mj-cs"/>
              </a:defRPr>
            </a:lvl1pPr>
          </a:lstStyle>
          <a:p>
            <a:pPr algn="l"/>
            <a:r>
              <a:rPr lang="en-US" sz="2000" smtClean="0"/>
              <a:t>Evaluation</a:t>
            </a:r>
            <a:endParaRPr lang="en-US" sz="2000" dirty="0"/>
          </a:p>
        </p:txBody>
      </p:sp>
      <p:pic>
        <p:nvPicPr>
          <p:cNvPr id="6" name="Picture 5">
            <a:extLst>
              <a:ext uri="{FF2B5EF4-FFF2-40B4-BE49-F238E27FC236}">
                <a16:creationId xmlns:a16="http://schemas.microsoft.com/office/drawing/2014/main" xmlns="" id="{757C7796-63B0-B746-ADFD-6803AEE28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524000"/>
            <a:ext cx="3769188" cy="4876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00" y="457200"/>
            <a:ext cx="4495800" cy="552450"/>
          </a:xfrm>
        </p:spPr>
        <p:txBody>
          <a:bodyPr>
            <a:noAutofit/>
          </a:bodyPr>
          <a:lstStyle/>
          <a:p>
            <a:r>
              <a:rPr lang="en-US" sz="2000" dirty="0"/>
              <a:t>Challenge &amp; Initial Thoughts</a:t>
            </a:r>
          </a:p>
        </p:txBody>
      </p:sp>
      <p:sp>
        <p:nvSpPr>
          <p:cNvPr id="3" name="Content Placeholder 2"/>
          <p:cNvSpPr>
            <a:spLocks noGrp="1"/>
          </p:cNvSpPr>
          <p:nvPr>
            <p:ph type="subTitle" idx="1"/>
          </p:nvPr>
        </p:nvSpPr>
        <p:spPr>
          <a:xfrm>
            <a:off x="304800" y="1676400"/>
            <a:ext cx="8305800" cy="1066800"/>
          </a:xfrm>
        </p:spPr>
        <p:txBody>
          <a:bodyPr>
            <a:noAutofit/>
          </a:bodyPr>
          <a:lstStyle/>
          <a:p>
            <a:pPr algn="l">
              <a:spcBef>
                <a:spcPts val="624"/>
              </a:spcBef>
            </a:pPr>
            <a:r>
              <a:rPr lang="en-US" sz="2800" dirty="0">
                <a:solidFill>
                  <a:schemeClr val="tx1"/>
                </a:solidFill>
                <a:latin typeface="Arial Narrow" panose="020B0604020202020204" pitchFamily="34" charset="0"/>
                <a:cs typeface="Arial Narrow" panose="020B0604020202020204" pitchFamily="34" charset="0"/>
              </a:rPr>
              <a:t>Independently answer the questions on your Initial Thoughts Handout.</a:t>
            </a:r>
          </a:p>
        </p:txBody>
      </p:sp>
      <p:sp>
        <p:nvSpPr>
          <p:cNvPr id="5" name="TextBox 4"/>
          <p:cNvSpPr txBox="1"/>
          <p:nvPr/>
        </p:nvSpPr>
        <p:spPr>
          <a:xfrm>
            <a:off x="1219200" y="2971800"/>
            <a:ext cx="6934200" cy="2523768"/>
          </a:xfrm>
          <a:prstGeom prst="rect">
            <a:avLst/>
          </a:prstGeom>
          <a:solidFill>
            <a:schemeClr val="accent4">
              <a:lumMod val="20000"/>
              <a:lumOff val="80000"/>
            </a:schemeClr>
          </a:solidFill>
        </p:spPr>
        <p:txBody>
          <a:bodyPr wrap="square" rtlCol="0">
            <a:spAutoFit/>
          </a:bodyPr>
          <a:lstStyle/>
          <a:p>
            <a:pPr algn="ctr"/>
            <a:r>
              <a:rPr lang="en-US" sz="2400" b="1" dirty="0">
                <a:latin typeface="Arial Narrow"/>
                <a:cs typeface="Arial Narrow"/>
              </a:rPr>
              <a:t>Initial Thoughts Questions</a:t>
            </a:r>
          </a:p>
          <a:p>
            <a:pPr algn="ctr"/>
            <a:endParaRPr lang="en-US" sz="2400" dirty="0">
              <a:latin typeface="Arial Narrow"/>
              <a:cs typeface="Arial Narrow"/>
            </a:endParaRPr>
          </a:p>
          <a:p>
            <a:pPr marL="285750" indent="-285750">
              <a:buFont typeface="Arial"/>
              <a:buChar char="•"/>
            </a:pPr>
            <a:r>
              <a:rPr lang="en-US" sz="2200" dirty="0">
                <a:latin typeface="Arial Narrow"/>
                <a:cs typeface="Arial Narrow"/>
              </a:rPr>
              <a:t>What is differentiated instruction?</a:t>
            </a:r>
          </a:p>
          <a:p>
            <a:pPr marL="285750" indent="-285750">
              <a:buFont typeface="Arial"/>
              <a:buChar char="•"/>
            </a:pPr>
            <a:r>
              <a:rPr lang="en-US" sz="2200" dirty="0">
                <a:latin typeface="Arial Narrow"/>
                <a:cs typeface="Arial Narrow"/>
              </a:rPr>
              <a:t>How do teachers differentiate instruction?</a:t>
            </a:r>
          </a:p>
          <a:p>
            <a:pPr marL="285750" indent="-285750">
              <a:buFont typeface="Arial"/>
              <a:buChar char="•"/>
            </a:pPr>
            <a:r>
              <a:rPr lang="en-US" sz="2200" dirty="0">
                <a:latin typeface="Arial Narrow"/>
                <a:cs typeface="Arial Narrow"/>
              </a:rPr>
              <a:t>How do teachers prepare their students and their classrooms for differentiated instruction?</a:t>
            </a:r>
          </a:p>
          <a:p>
            <a:pPr marL="285750" indent="-285750">
              <a:buFont typeface="Arial"/>
              <a:buChar char="•"/>
            </a:pPr>
            <a:r>
              <a:rPr lang="en-US" sz="2200" dirty="0">
                <a:latin typeface="Arial Narrow"/>
                <a:cs typeface="Arial Narrow"/>
              </a:rPr>
              <a:t>What does differentiated instruction look like in the classroom?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utterstock_197182973.jpg"/>
          <p:cNvPicPr>
            <a:picLocks noChangeAspect="1"/>
          </p:cNvPicPr>
          <p:nvPr/>
        </p:nvPicPr>
        <p:blipFill rotWithShape="1">
          <a:blip r:embed="rId3" cstate="print">
            <a:extLst>
              <a:ext uri="{28A0092B-C50C-407E-A947-70E740481C1C}">
                <a14:useLocalDpi xmlns:a14="http://schemas.microsoft.com/office/drawing/2010/main" val="0"/>
              </a:ext>
            </a:extLst>
          </a:blip>
          <a:srcRect l="15847"/>
          <a:stretch/>
        </p:blipFill>
        <p:spPr>
          <a:xfrm>
            <a:off x="4546600" y="2667000"/>
            <a:ext cx="3911600" cy="3098800"/>
          </a:xfrm>
          <a:prstGeom prst="rect">
            <a:avLst/>
          </a:prstGeom>
        </p:spPr>
      </p:pic>
      <p:sp>
        <p:nvSpPr>
          <p:cNvPr id="2" name="Title 1"/>
          <p:cNvSpPr>
            <a:spLocks noGrp="1"/>
          </p:cNvSpPr>
          <p:nvPr>
            <p:ph type="ctrTitle"/>
          </p:nvPr>
        </p:nvSpPr>
        <p:spPr>
          <a:xfrm>
            <a:off x="5410200" y="533400"/>
            <a:ext cx="2201333" cy="342900"/>
          </a:xfrm>
        </p:spPr>
        <p:txBody>
          <a:bodyPr>
            <a:noAutofit/>
          </a:bodyPr>
          <a:lstStyle/>
          <a:p>
            <a:r>
              <a:rPr lang="en-US" sz="2000" dirty="0"/>
              <a:t>Familiarity Activity </a:t>
            </a:r>
          </a:p>
        </p:txBody>
      </p:sp>
      <p:sp>
        <p:nvSpPr>
          <p:cNvPr id="5" name="TextBox 4"/>
          <p:cNvSpPr txBox="1"/>
          <p:nvPr/>
        </p:nvSpPr>
        <p:spPr>
          <a:xfrm>
            <a:off x="304800" y="3200400"/>
            <a:ext cx="4343400" cy="1354217"/>
          </a:xfrm>
          <a:prstGeom prst="rect">
            <a:avLst/>
          </a:prstGeom>
          <a:noFill/>
        </p:spPr>
        <p:txBody>
          <a:bodyPr wrap="square" rtlCol="0">
            <a:spAutoFit/>
          </a:bodyPr>
          <a:lstStyle/>
          <a:p>
            <a:pPr marL="342900" indent="-342900">
              <a:spcBef>
                <a:spcPts val="624"/>
              </a:spcBef>
              <a:buFont typeface="Arial"/>
              <a:buChar char="•"/>
            </a:pPr>
            <a:r>
              <a:rPr lang="en-US" sz="2400" dirty="0">
                <a:solidFill>
                  <a:srgbClr val="FF0000"/>
                </a:solidFill>
                <a:latin typeface="Arial Narrow"/>
                <a:cs typeface="Arial Narrow"/>
              </a:rPr>
              <a:t>Color 1</a:t>
            </a:r>
            <a:r>
              <a:rPr lang="en-US" sz="2400" dirty="0">
                <a:latin typeface="Arial Narrow"/>
                <a:cs typeface="Arial Narrow"/>
              </a:rPr>
              <a:t>: Not familiar</a:t>
            </a:r>
          </a:p>
          <a:p>
            <a:pPr marL="342900" indent="-342900">
              <a:spcBef>
                <a:spcPts val="624"/>
              </a:spcBef>
              <a:buFont typeface="Arial"/>
              <a:buChar char="•"/>
            </a:pPr>
            <a:r>
              <a:rPr lang="en-US" sz="2400" dirty="0">
                <a:solidFill>
                  <a:srgbClr val="FF0000"/>
                </a:solidFill>
                <a:latin typeface="Arial Narrow"/>
                <a:cs typeface="Arial Narrow"/>
              </a:rPr>
              <a:t>Color 2</a:t>
            </a:r>
            <a:r>
              <a:rPr lang="en-US" sz="2400" dirty="0">
                <a:latin typeface="Arial Narrow"/>
                <a:cs typeface="Arial Narrow"/>
              </a:rPr>
              <a:t>: Somewhat familiar</a:t>
            </a:r>
          </a:p>
          <a:p>
            <a:pPr marL="342900" indent="-342900">
              <a:spcBef>
                <a:spcPts val="624"/>
              </a:spcBef>
              <a:buFont typeface="Arial"/>
              <a:buChar char="•"/>
            </a:pPr>
            <a:r>
              <a:rPr lang="en-US" sz="2400" dirty="0">
                <a:solidFill>
                  <a:srgbClr val="FF0000"/>
                </a:solidFill>
                <a:latin typeface="Arial Narrow"/>
                <a:cs typeface="Arial Narrow"/>
              </a:rPr>
              <a:t>Color 3</a:t>
            </a:r>
            <a:r>
              <a:rPr lang="en-US" sz="2400" dirty="0">
                <a:latin typeface="Arial Narrow"/>
                <a:cs typeface="Arial Narrow"/>
              </a:rPr>
              <a:t>: Very familiar</a:t>
            </a:r>
          </a:p>
        </p:txBody>
      </p:sp>
      <p:sp>
        <p:nvSpPr>
          <p:cNvPr id="4" name="TextBox 3"/>
          <p:cNvSpPr txBox="1"/>
          <p:nvPr/>
        </p:nvSpPr>
        <p:spPr>
          <a:xfrm>
            <a:off x="304800" y="1676400"/>
            <a:ext cx="4953000" cy="1384995"/>
          </a:xfrm>
          <a:prstGeom prst="rect">
            <a:avLst/>
          </a:prstGeom>
          <a:noFill/>
        </p:spPr>
        <p:txBody>
          <a:bodyPr wrap="square" rtlCol="0">
            <a:spAutoFit/>
          </a:bodyPr>
          <a:lstStyle/>
          <a:p>
            <a:r>
              <a:rPr lang="en-US" sz="2800" dirty="0">
                <a:latin typeface="Arial Narrow"/>
                <a:cs typeface="Arial Narrow"/>
              </a:rPr>
              <a:t>For each of the statements that is read, hold up one of three cards to reflect your level of familiarity with it: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1000" y="533400"/>
            <a:ext cx="4267200" cy="381000"/>
          </a:xfrm>
        </p:spPr>
        <p:txBody>
          <a:bodyPr>
            <a:noAutofit/>
          </a:bodyPr>
          <a:lstStyle/>
          <a:p>
            <a:pPr algn="l"/>
            <a:r>
              <a:rPr lang="en-US" sz="2000" dirty="0"/>
              <a:t>  </a:t>
            </a:r>
            <a:r>
              <a:rPr lang="en-US" sz="2000" dirty="0">
                <a:latin typeface="Arial Narrow" panose="020B0604020202020204" pitchFamily="34" charset="0"/>
                <a:cs typeface="Arial Narrow" panose="020B0604020202020204" pitchFamily="34" charset="0"/>
              </a:rPr>
              <a:t>Statements About Differentiated Instruction</a:t>
            </a:r>
          </a:p>
        </p:txBody>
      </p:sp>
      <p:sp>
        <p:nvSpPr>
          <p:cNvPr id="5" name="Subtitle 4"/>
          <p:cNvSpPr>
            <a:spLocks noGrp="1"/>
          </p:cNvSpPr>
          <p:nvPr>
            <p:ph type="subTitle" idx="1"/>
          </p:nvPr>
        </p:nvSpPr>
        <p:spPr>
          <a:xfrm>
            <a:off x="304800" y="1524000"/>
            <a:ext cx="8610600" cy="3505200"/>
          </a:xfrm>
        </p:spPr>
        <p:txBody>
          <a:bodyPr>
            <a:normAutofit/>
          </a:bodyPr>
          <a:lstStyle/>
          <a:p>
            <a:pPr marL="457200" indent="-457200" algn="l">
              <a:buFont typeface="+mj-lt"/>
              <a:buAutoNum type="arabicPeriod"/>
            </a:pPr>
            <a:r>
              <a:rPr lang="en-US" sz="2400" dirty="0">
                <a:solidFill>
                  <a:srgbClr val="000000"/>
                </a:solidFill>
                <a:latin typeface="Arial Narrow" panose="020B0604020202020204" pitchFamily="34" charset="0"/>
                <a:cs typeface="Arial Narrow" panose="020B0604020202020204" pitchFamily="34" charset="0"/>
              </a:rPr>
              <a:t>Differentiated instruction (DI) is an approach whereby teachers adjust their curriculum and instruction to maximize the learning of all students.</a:t>
            </a:r>
          </a:p>
          <a:p>
            <a:pPr marL="457200" indent="-457200" algn="l">
              <a:buFont typeface="+mj-lt"/>
              <a:buAutoNum type="arabicPeriod"/>
            </a:pPr>
            <a:r>
              <a:rPr lang="en-US" sz="2400" dirty="0">
                <a:solidFill>
                  <a:srgbClr val="000000"/>
                </a:solidFill>
                <a:latin typeface="Arial Narrow" panose="020B0604020202020204" pitchFamily="34" charset="0"/>
                <a:cs typeface="Arial Narrow" panose="020B0604020202020204" pitchFamily="34" charset="0"/>
              </a:rPr>
              <a:t>Carol Ann Tomlinson is a key researcher and advocate for DI.</a:t>
            </a:r>
          </a:p>
          <a:p>
            <a:pPr marL="457200" indent="-457200" algn="l">
              <a:buFont typeface="+mj-lt"/>
              <a:buAutoNum type="arabicPeriod"/>
            </a:pPr>
            <a:r>
              <a:rPr lang="en-US" sz="2400" dirty="0">
                <a:solidFill>
                  <a:srgbClr val="000000"/>
                </a:solidFill>
                <a:latin typeface="Arial Narrow" panose="020B0604020202020204" pitchFamily="34" charset="0"/>
                <a:cs typeface="Arial Narrow" panose="020B0604020202020204" pitchFamily="34" charset="0"/>
              </a:rPr>
              <a:t>A teacher gradually shifts into providing a DI classroom environment.</a:t>
            </a:r>
          </a:p>
          <a:p>
            <a:pPr marL="457200" indent="-457200" algn="l">
              <a:buFont typeface="+mj-lt"/>
              <a:buAutoNum type="arabicPeriod"/>
            </a:pPr>
            <a:r>
              <a:rPr lang="en-US" sz="2400" dirty="0">
                <a:solidFill>
                  <a:srgbClr val="000000"/>
                </a:solidFill>
                <a:latin typeface="Arial Narrow" panose="020B0604020202020204" pitchFamily="34" charset="0"/>
                <a:cs typeface="Arial Narrow" panose="020B0604020202020204" pitchFamily="34" charset="0"/>
              </a:rPr>
              <a:t>The three main elements of instruction in a differentiated classroom are content, process, and product.</a:t>
            </a:r>
          </a:p>
          <a:p>
            <a:pPr marL="457200" indent="-457200" algn="l">
              <a:buFont typeface="+mj-lt"/>
              <a:buAutoNum type="arabicPeriod"/>
            </a:pPr>
            <a:r>
              <a:rPr lang="en-US" sz="2400" dirty="0">
                <a:solidFill>
                  <a:srgbClr val="000000"/>
                </a:solidFill>
                <a:latin typeface="Arial Narrow" panose="020B0604020202020204" pitchFamily="34" charset="0"/>
                <a:cs typeface="Arial Narrow" panose="020B0604020202020204" pitchFamily="34" charset="0"/>
              </a:rPr>
              <a:t>The principles of ongoing assessment and flexible grouping are key for DI.</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0"/>
            <a:ext cx="8382000" cy="4475071"/>
          </a:xfrm>
          <a:prstGeom prst="rect">
            <a:avLst/>
          </a:prstGeom>
        </p:spPr>
        <p:txBody>
          <a:bodyPr wrap="square">
            <a:spAutoFit/>
          </a:bodyPr>
          <a:lstStyle/>
          <a:p>
            <a:pPr marL="342900" indent="-342900">
              <a:spcBef>
                <a:spcPts val="624"/>
              </a:spcBef>
              <a:buFont typeface="+mj-lt"/>
              <a:buAutoNum type="arabicPeriod" startAt="6"/>
            </a:pPr>
            <a:r>
              <a:rPr lang="en-US" sz="2400" dirty="0">
                <a:solidFill>
                  <a:srgbClr val="000000"/>
                </a:solidFill>
                <a:latin typeface="Arial Narrow"/>
                <a:cs typeface="Arial Narrow"/>
              </a:rPr>
              <a:t>When teachers employ DI, they need to communicate with parents and students how their instruction may differ from traditional methods.</a:t>
            </a:r>
          </a:p>
          <a:p>
            <a:pPr marL="342900" indent="-342900">
              <a:spcBef>
                <a:spcPts val="624"/>
              </a:spcBef>
              <a:buFont typeface="+mj-lt"/>
              <a:buAutoNum type="arabicPeriod" startAt="6"/>
            </a:pPr>
            <a:r>
              <a:rPr lang="en-US" sz="2400" dirty="0">
                <a:solidFill>
                  <a:srgbClr val="000000"/>
                </a:solidFill>
                <a:latin typeface="Arial Narrow"/>
                <a:cs typeface="Arial Narrow"/>
              </a:rPr>
              <a:t>A teacher using DI will consider students’ readiness levels, interests, and learning profiles helpful.</a:t>
            </a:r>
          </a:p>
          <a:p>
            <a:pPr marL="342900" indent="-342900">
              <a:spcBef>
                <a:spcPts val="624"/>
              </a:spcBef>
              <a:buFont typeface="+mj-lt"/>
              <a:buAutoNum type="arabicPeriod" startAt="6"/>
            </a:pPr>
            <a:r>
              <a:rPr lang="en-US" sz="2400" dirty="0">
                <a:solidFill>
                  <a:srgbClr val="000000"/>
                </a:solidFill>
                <a:latin typeface="Arial Narrow"/>
                <a:cs typeface="Arial Narrow"/>
              </a:rPr>
              <a:t>DI can enable a teacher to simultaneously meet the different learning needs of every student, those who struggle and those who do not.</a:t>
            </a:r>
          </a:p>
          <a:p>
            <a:pPr marL="342900" indent="-342900">
              <a:spcBef>
                <a:spcPts val="624"/>
              </a:spcBef>
              <a:buFont typeface="+mj-lt"/>
              <a:buAutoNum type="arabicPeriod" startAt="6"/>
            </a:pPr>
            <a:r>
              <a:rPr lang="en-US" sz="2400" dirty="0">
                <a:solidFill>
                  <a:srgbClr val="000000"/>
                </a:solidFill>
                <a:latin typeface="Arial Narrow"/>
                <a:cs typeface="Arial Narrow"/>
              </a:rPr>
              <a:t>Teachers who use DI are able to assess/grade accurately and fairly those students who perform at varying levels of proficiency.</a:t>
            </a:r>
          </a:p>
          <a:p>
            <a:pPr marL="342900" indent="-342900">
              <a:spcBef>
                <a:spcPts val="624"/>
              </a:spcBef>
              <a:buFont typeface="+mj-lt"/>
              <a:buAutoNum type="arabicPeriod" startAt="6"/>
            </a:pPr>
            <a:r>
              <a:rPr lang="en-US" sz="2400" dirty="0">
                <a:solidFill>
                  <a:srgbClr val="000000"/>
                </a:solidFill>
                <a:latin typeface="Arial Narrow"/>
                <a:cs typeface="Arial Narrow"/>
              </a:rPr>
              <a:t>In a differentiated classroom, the organization and structure of the physical and social space of the classroom makes a difference to the teacher and students.</a:t>
            </a:r>
          </a:p>
        </p:txBody>
      </p:sp>
      <p:sp>
        <p:nvSpPr>
          <p:cNvPr id="6" name="Title 1">
            <a:extLst>
              <a:ext uri="{FF2B5EF4-FFF2-40B4-BE49-F238E27FC236}">
                <a16:creationId xmlns:a16="http://schemas.microsoft.com/office/drawing/2014/main" xmlns="" id="{20A84CF3-F244-2041-BF5A-B7B5C991817D}"/>
              </a:ext>
            </a:extLst>
          </p:cNvPr>
          <p:cNvSpPr txBox="1">
            <a:spLocks/>
          </p:cNvSpPr>
          <p:nvPr/>
        </p:nvSpPr>
        <p:spPr>
          <a:xfrm>
            <a:off x="4191000" y="533400"/>
            <a:ext cx="426720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a:t>  </a:t>
            </a:r>
            <a:r>
              <a:rPr lang="en-US" sz="2000" dirty="0">
                <a:latin typeface="Arial Narrow" panose="020B0604020202020204" pitchFamily="34" charset="0"/>
                <a:cs typeface="Arial Narrow" panose="020B0604020202020204" pitchFamily="34" charset="0"/>
              </a:rPr>
              <a:t>Statements About Differentiated Instruction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05400" y="457200"/>
            <a:ext cx="2895600" cy="457200"/>
          </a:xfrm>
        </p:spPr>
        <p:txBody>
          <a:bodyPr>
            <a:noAutofit/>
          </a:bodyPr>
          <a:lstStyle/>
          <a:p>
            <a:r>
              <a:rPr lang="en-US" sz="2000" dirty="0">
                <a:latin typeface="Arial Narrow" panose="020B0604020202020204" pitchFamily="34" charset="0"/>
                <a:cs typeface="Arial Narrow" panose="020B0604020202020204" pitchFamily="34" charset="0"/>
              </a:rPr>
              <a:t>Familiarity Activity Answers</a:t>
            </a:r>
          </a:p>
        </p:txBody>
      </p:sp>
      <p:graphicFrame>
        <p:nvGraphicFramePr>
          <p:cNvPr id="8" name="Table 7"/>
          <p:cNvGraphicFramePr>
            <a:graphicFrameLocks noGrp="1"/>
          </p:cNvGraphicFramePr>
          <p:nvPr>
            <p:extLst>
              <p:ext uri="{D42A27DB-BD31-4B8C-83A1-F6EECF244321}">
                <p14:modId xmlns:p14="http://schemas.microsoft.com/office/powerpoint/2010/main" val="22453058"/>
              </p:ext>
            </p:extLst>
          </p:nvPr>
        </p:nvGraphicFramePr>
        <p:xfrm>
          <a:off x="1295400" y="1600200"/>
          <a:ext cx="6629400" cy="4571996"/>
        </p:xfrm>
        <a:graphic>
          <a:graphicData uri="http://schemas.openxmlformats.org/drawingml/2006/table">
            <a:tbl>
              <a:tblPr firstRow="1" bandRow="1">
                <a:tableStyleId>{EB9631B5-78F2-41C9-869B-9F39066F8104}</a:tableStyleId>
              </a:tblPr>
              <a:tblGrid>
                <a:gridCol w="1657350">
                  <a:extLst>
                    <a:ext uri="{9D8B030D-6E8A-4147-A177-3AD203B41FA5}">
                      <a16:colId xmlns:a16="http://schemas.microsoft.com/office/drawing/2014/main" xmlns="" val="20000"/>
                    </a:ext>
                  </a:extLst>
                </a:gridCol>
                <a:gridCol w="4972050">
                  <a:extLst>
                    <a:ext uri="{9D8B030D-6E8A-4147-A177-3AD203B41FA5}">
                      <a16:colId xmlns:a16="http://schemas.microsoft.com/office/drawing/2014/main" xmlns="" val="20001"/>
                    </a:ext>
                  </a:extLst>
                </a:gridCol>
              </a:tblGrid>
              <a:tr h="415636">
                <a:tc>
                  <a:txBody>
                    <a:bodyPr/>
                    <a:lstStyle/>
                    <a:p>
                      <a:r>
                        <a:rPr lang="en-US" dirty="0"/>
                        <a:t>Statement</a:t>
                      </a:r>
                    </a:p>
                  </a:txBody>
                  <a:tcPr/>
                </a:tc>
                <a:tc>
                  <a:txBody>
                    <a:bodyPr/>
                    <a:lstStyle/>
                    <a:p>
                      <a:r>
                        <a:rPr lang="en-US" dirty="0" smtClean="0"/>
                        <a:t>Location of Content</a:t>
                      </a:r>
                      <a:endParaRPr lang="en-US" dirty="0"/>
                    </a:p>
                  </a:txBody>
                  <a:tcPr/>
                </a:tc>
                <a:extLst>
                  <a:ext uri="{0D108BD9-81ED-4DB2-BD59-A6C34878D82A}">
                    <a16:rowId xmlns:a16="http://schemas.microsoft.com/office/drawing/2014/main" xmlns="" val="10000"/>
                  </a:ext>
                </a:extLst>
              </a:tr>
              <a:tr h="415636">
                <a:tc>
                  <a:txBody>
                    <a:bodyPr/>
                    <a:lstStyle/>
                    <a:p>
                      <a:r>
                        <a:rPr lang="en-US" dirty="0"/>
                        <a:t>  1</a:t>
                      </a:r>
                    </a:p>
                  </a:txBody>
                  <a:tcPr/>
                </a:tc>
                <a:tc>
                  <a:txBody>
                    <a:bodyPr/>
                    <a:lstStyle/>
                    <a:p>
                      <a:r>
                        <a:rPr lang="en-US" dirty="0"/>
                        <a:t>Page 1</a:t>
                      </a:r>
                    </a:p>
                  </a:txBody>
                  <a:tcPr/>
                </a:tc>
                <a:extLst>
                  <a:ext uri="{0D108BD9-81ED-4DB2-BD59-A6C34878D82A}">
                    <a16:rowId xmlns:a16="http://schemas.microsoft.com/office/drawing/2014/main" xmlns="" val="10001"/>
                  </a:ext>
                </a:extLst>
              </a:tr>
              <a:tr h="415636">
                <a:tc>
                  <a:txBody>
                    <a:bodyPr/>
                    <a:lstStyle/>
                    <a:p>
                      <a:r>
                        <a:rPr lang="en-US" dirty="0"/>
                        <a:t>  2</a:t>
                      </a:r>
                    </a:p>
                  </a:txBody>
                  <a:tcPr/>
                </a:tc>
                <a:tc>
                  <a:txBody>
                    <a:bodyPr/>
                    <a:lstStyle/>
                    <a:p>
                      <a:r>
                        <a:rPr lang="en-US" dirty="0"/>
                        <a:t>Page 1</a:t>
                      </a:r>
                    </a:p>
                  </a:txBody>
                  <a:tcPr/>
                </a:tc>
                <a:extLst>
                  <a:ext uri="{0D108BD9-81ED-4DB2-BD59-A6C34878D82A}">
                    <a16:rowId xmlns:a16="http://schemas.microsoft.com/office/drawing/2014/main" xmlns="" val="10002"/>
                  </a:ext>
                </a:extLst>
              </a:tr>
              <a:tr h="415636">
                <a:tc>
                  <a:txBody>
                    <a:bodyPr/>
                    <a:lstStyle/>
                    <a:p>
                      <a:r>
                        <a:rPr lang="en-US" dirty="0"/>
                        <a:t>  3</a:t>
                      </a:r>
                    </a:p>
                  </a:txBody>
                  <a:tcPr/>
                </a:tc>
                <a:tc>
                  <a:txBody>
                    <a:bodyPr/>
                    <a:lstStyle/>
                    <a:p>
                      <a:r>
                        <a:rPr lang="en-US" dirty="0"/>
                        <a:t>Page 12</a:t>
                      </a:r>
                    </a:p>
                  </a:txBody>
                  <a:tcPr/>
                </a:tc>
                <a:extLst>
                  <a:ext uri="{0D108BD9-81ED-4DB2-BD59-A6C34878D82A}">
                    <a16:rowId xmlns:a16="http://schemas.microsoft.com/office/drawing/2014/main" xmlns="" val="10003"/>
                  </a:ext>
                </a:extLst>
              </a:tr>
              <a:tr h="415636">
                <a:tc>
                  <a:txBody>
                    <a:bodyPr/>
                    <a:lstStyle/>
                    <a:p>
                      <a:r>
                        <a:rPr lang="en-US" dirty="0"/>
                        <a:t>  4</a:t>
                      </a:r>
                    </a:p>
                  </a:txBody>
                  <a:tcPr/>
                </a:tc>
                <a:tc>
                  <a:txBody>
                    <a:bodyPr/>
                    <a:lstStyle/>
                    <a:p>
                      <a:r>
                        <a:rPr lang="en-US" dirty="0"/>
                        <a:t>Page 4</a:t>
                      </a:r>
                    </a:p>
                  </a:txBody>
                  <a:tcPr/>
                </a:tc>
                <a:extLst>
                  <a:ext uri="{0D108BD9-81ED-4DB2-BD59-A6C34878D82A}">
                    <a16:rowId xmlns:a16="http://schemas.microsoft.com/office/drawing/2014/main" xmlns="" val="10004"/>
                  </a:ext>
                </a:extLst>
              </a:tr>
              <a:tr h="415636">
                <a:tc>
                  <a:txBody>
                    <a:bodyPr/>
                    <a:lstStyle/>
                    <a:p>
                      <a:r>
                        <a:rPr lang="en-US" dirty="0"/>
                        <a:t>  5</a:t>
                      </a:r>
                    </a:p>
                  </a:txBody>
                  <a:tcPr/>
                </a:tc>
                <a:tc>
                  <a:txBody>
                    <a:bodyPr/>
                    <a:lstStyle/>
                    <a:p>
                      <a:r>
                        <a:rPr lang="en-US" dirty="0"/>
                        <a:t>Page 2</a:t>
                      </a:r>
                    </a:p>
                  </a:txBody>
                  <a:tcPr/>
                </a:tc>
                <a:extLst>
                  <a:ext uri="{0D108BD9-81ED-4DB2-BD59-A6C34878D82A}">
                    <a16:rowId xmlns:a16="http://schemas.microsoft.com/office/drawing/2014/main" xmlns="" val="10005"/>
                  </a:ext>
                </a:extLst>
              </a:tr>
              <a:tr h="415636">
                <a:tc>
                  <a:txBody>
                    <a:bodyPr/>
                    <a:lstStyle/>
                    <a:p>
                      <a:r>
                        <a:rPr lang="en-US" dirty="0"/>
                        <a:t>  6</a:t>
                      </a:r>
                    </a:p>
                  </a:txBody>
                  <a:tcPr/>
                </a:tc>
                <a:tc>
                  <a:txBody>
                    <a:bodyPr/>
                    <a:lstStyle/>
                    <a:p>
                      <a:r>
                        <a:rPr lang="en-US" dirty="0"/>
                        <a:t>Page 9</a:t>
                      </a:r>
                    </a:p>
                  </a:txBody>
                  <a:tcPr/>
                </a:tc>
                <a:extLst>
                  <a:ext uri="{0D108BD9-81ED-4DB2-BD59-A6C34878D82A}">
                    <a16:rowId xmlns:a16="http://schemas.microsoft.com/office/drawing/2014/main" xmlns="" val="10006"/>
                  </a:ext>
                </a:extLst>
              </a:tr>
              <a:tr h="415636">
                <a:tc>
                  <a:txBody>
                    <a:bodyPr/>
                    <a:lstStyle/>
                    <a:p>
                      <a:r>
                        <a:rPr lang="en-US" dirty="0"/>
                        <a:t>  7</a:t>
                      </a:r>
                    </a:p>
                  </a:txBody>
                  <a:tcPr/>
                </a:tc>
                <a:tc>
                  <a:txBody>
                    <a:bodyPr/>
                    <a:lstStyle/>
                    <a:p>
                      <a:r>
                        <a:rPr lang="en-US" dirty="0"/>
                        <a:t>Page 3</a:t>
                      </a:r>
                    </a:p>
                  </a:txBody>
                  <a:tcPr/>
                </a:tc>
                <a:extLst>
                  <a:ext uri="{0D108BD9-81ED-4DB2-BD59-A6C34878D82A}">
                    <a16:rowId xmlns:a16="http://schemas.microsoft.com/office/drawing/2014/main" xmlns="" val="10007"/>
                  </a:ext>
                </a:extLst>
              </a:tr>
              <a:tr h="415636">
                <a:tc>
                  <a:txBody>
                    <a:bodyPr/>
                    <a:lstStyle/>
                    <a:p>
                      <a:r>
                        <a:rPr lang="en-US" dirty="0"/>
                        <a:t>  8</a:t>
                      </a:r>
                    </a:p>
                  </a:txBody>
                  <a:tcPr/>
                </a:tc>
                <a:tc>
                  <a:txBody>
                    <a:bodyPr/>
                    <a:lstStyle/>
                    <a:p>
                      <a:r>
                        <a:rPr lang="en-US" dirty="0"/>
                        <a:t>Pages 5, 6, and 7</a:t>
                      </a:r>
                    </a:p>
                  </a:txBody>
                  <a:tcPr/>
                </a:tc>
                <a:extLst>
                  <a:ext uri="{0D108BD9-81ED-4DB2-BD59-A6C34878D82A}">
                    <a16:rowId xmlns:a16="http://schemas.microsoft.com/office/drawing/2014/main" xmlns="" val="10008"/>
                  </a:ext>
                </a:extLst>
              </a:tr>
              <a:tr h="415636">
                <a:tc>
                  <a:txBody>
                    <a:bodyPr/>
                    <a:lstStyle/>
                    <a:p>
                      <a:r>
                        <a:rPr lang="en-US" dirty="0"/>
                        <a:t>  9</a:t>
                      </a:r>
                    </a:p>
                  </a:txBody>
                  <a:tcPr/>
                </a:tc>
                <a:tc>
                  <a:txBody>
                    <a:bodyPr/>
                    <a:lstStyle/>
                    <a:p>
                      <a:r>
                        <a:rPr lang="en-US" dirty="0"/>
                        <a:t>Page 8</a:t>
                      </a:r>
                    </a:p>
                  </a:txBody>
                  <a:tcPr/>
                </a:tc>
                <a:extLst>
                  <a:ext uri="{0D108BD9-81ED-4DB2-BD59-A6C34878D82A}">
                    <a16:rowId xmlns:a16="http://schemas.microsoft.com/office/drawing/2014/main" xmlns="" val="10009"/>
                  </a:ext>
                </a:extLst>
              </a:tr>
              <a:tr h="415636">
                <a:tc>
                  <a:txBody>
                    <a:bodyPr/>
                    <a:lstStyle/>
                    <a:p>
                      <a:r>
                        <a:rPr lang="en-US" dirty="0"/>
                        <a:t>10</a:t>
                      </a:r>
                    </a:p>
                  </a:txBody>
                  <a:tcPr/>
                </a:tc>
                <a:tc>
                  <a:txBody>
                    <a:bodyPr/>
                    <a:lstStyle/>
                    <a:p>
                      <a:r>
                        <a:rPr lang="en-US" dirty="0"/>
                        <a:t>Pages 10 and 11</a:t>
                      </a:r>
                    </a:p>
                  </a:txBody>
                  <a:tcPr/>
                </a:tc>
                <a:extLst>
                  <a:ext uri="{0D108BD9-81ED-4DB2-BD59-A6C34878D82A}">
                    <a16:rowId xmlns:a16="http://schemas.microsoft.com/office/drawing/2014/main" xmlns="" val="1001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533400"/>
            <a:ext cx="2971800" cy="381000"/>
          </a:xfrm>
        </p:spPr>
        <p:txBody>
          <a:bodyPr>
            <a:noAutofit/>
          </a:bodyPr>
          <a:lstStyle/>
          <a:p>
            <a:r>
              <a:rPr lang="en-US" sz="2000" dirty="0">
                <a:latin typeface="Arial Narrow" panose="020B0604020202020204" pitchFamily="34" charset="0"/>
                <a:cs typeface="Arial Narrow" panose="020B0604020202020204" pitchFamily="34" charset="0"/>
              </a:rPr>
              <a:t>Familiarity Placemat Handout</a:t>
            </a:r>
          </a:p>
        </p:txBody>
      </p:sp>
      <p:sp>
        <p:nvSpPr>
          <p:cNvPr id="7" name="Rectangle 6"/>
          <p:cNvSpPr/>
          <p:nvPr/>
        </p:nvSpPr>
        <p:spPr>
          <a:xfrm>
            <a:off x="304800" y="1600200"/>
            <a:ext cx="3886200" cy="2831544"/>
          </a:xfrm>
          <a:prstGeom prst="rect">
            <a:avLst/>
          </a:prstGeom>
        </p:spPr>
        <p:txBody>
          <a:bodyPr wrap="square">
            <a:spAutoFit/>
          </a:bodyPr>
          <a:lstStyle/>
          <a:p>
            <a:pPr>
              <a:spcBef>
                <a:spcPts val="624"/>
              </a:spcBef>
            </a:pPr>
            <a:r>
              <a:rPr lang="en-US" sz="2400" dirty="0">
                <a:latin typeface="Arial Narrow"/>
                <a:cs typeface="Arial Narrow"/>
              </a:rPr>
              <a:t>What is your overall familiarity with differentiated instruction?</a:t>
            </a:r>
          </a:p>
          <a:p>
            <a:pPr marL="342900" indent="-342900">
              <a:spcBef>
                <a:spcPts val="624"/>
              </a:spcBef>
              <a:buFont typeface="Arial"/>
              <a:buChar char="•"/>
            </a:pPr>
            <a:r>
              <a:rPr lang="en-US" sz="2400" dirty="0">
                <a:latin typeface="Arial Narrow"/>
                <a:cs typeface="Arial Narrow"/>
              </a:rPr>
              <a:t>Obtain the corresponding Placemat.</a:t>
            </a:r>
          </a:p>
          <a:p>
            <a:pPr marL="342900" indent="-342900">
              <a:spcBef>
                <a:spcPts val="624"/>
              </a:spcBef>
              <a:buFont typeface="Arial"/>
              <a:buChar char="•"/>
            </a:pPr>
            <a:r>
              <a:rPr lang="en-US" sz="2400" dirty="0">
                <a:latin typeface="Arial Narrow"/>
                <a:cs typeface="Arial Narrow"/>
              </a:rPr>
              <a:t>Independently complete the </a:t>
            </a:r>
            <a:r>
              <a:rPr lang="en-US" sz="2400" dirty="0" smtClean="0">
                <a:latin typeface="Arial Narrow"/>
                <a:cs typeface="Arial Narrow"/>
              </a:rPr>
              <a:t>Placemat </a:t>
            </a:r>
            <a:r>
              <a:rPr lang="en-US" sz="2400" dirty="0">
                <a:latin typeface="Arial Narrow"/>
                <a:cs typeface="Arial Narrow"/>
              </a:rPr>
              <a:t>using Perspectives &amp; Resources Pages 1-3.</a:t>
            </a:r>
          </a:p>
        </p:txBody>
      </p:sp>
      <p:pic>
        <p:nvPicPr>
          <p:cNvPr id="4" name="Picture 3">
            <a:extLst>
              <a:ext uri="{FF2B5EF4-FFF2-40B4-BE49-F238E27FC236}">
                <a16:creationId xmlns:a16="http://schemas.microsoft.com/office/drawing/2014/main" xmlns="" id="{9EF6D023-9029-F141-B0EF-FA5AAD012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1368" y="1752600"/>
            <a:ext cx="4524032" cy="34409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1200" y="457200"/>
            <a:ext cx="1676400" cy="457200"/>
          </a:xfrm>
        </p:spPr>
        <p:txBody>
          <a:bodyPr>
            <a:normAutofit/>
          </a:bodyPr>
          <a:lstStyle/>
          <a:p>
            <a:r>
              <a:rPr lang="en-US" sz="2000" dirty="0">
                <a:latin typeface="Arial Narrow" panose="020B0604020202020204" pitchFamily="34" charset="0"/>
                <a:cs typeface="Arial Narrow" panose="020B0604020202020204" pitchFamily="34" charset="0"/>
              </a:rPr>
              <a:t>Triad Talk Time</a:t>
            </a:r>
          </a:p>
        </p:txBody>
      </p:sp>
      <p:sp>
        <p:nvSpPr>
          <p:cNvPr id="3" name="Content Placeholder 2"/>
          <p:cNvSpPr>
            <a:spLocks noGrp="1"/>
          </p:cNvSpPr>
          <p:nvPr>
            <p:ph type="subTitle" idx="1"/>
          </p:nvPr>
        </p:nvSpPr>
        <p:spPr>
          <a:xfrm>
            <a:off x="304800" y="1752600"/>
            <a:ext cx="4572000" cy="4114800"/>
          </a:xfrm>
        </p:spPr>
        <p:txBody>
          <a:bodyPr>
            <a:normAutofit lnSpcReduction="10000"/>
          </a:bodyPr>
          <a:lstStyle/>
          <a:p>
            <a:pPr marL="457200" indent="-457200" algn="l">
              <a:spcBef>
                <a:spcPts val="624"/>
              </a:spcBef>
              <a:buFont typeface="Arial"/>
              <a:buChar char="•"/>
            </a:pPr>
            <a:r>
              <a:rPr lang="en-US" sz="2400" dirty="0">
                <a:solidFill>
                  <a:srgbClr val="000000"/>
                </a:solidFill>
                <a:latin typeface="Arial Narrow" panose="020B0604020202020204" pitchFamily="34" charset="0"/>
                <a:cs typeface="Arial Narrow" panose="020B0604020202020204" pitchFamily="34" charset="0"/>
              </a:rPr>
              <a:t>Break in to groups of three (if possible, from the three different levels of familiarity). </a:t>
            </a:r>
          </a:p>
          <a:p>
            <a:pPr marL="457200" indent="-457200" algn="l">
              <a:spcBef>
                <a:spcPts val="624"/>
              </a:spcBef>
              <a:buFont typeface="Arial"/>
              <a:buChar char="•"/>
            </a:pPr>
            <a:r>
              <a:rPr lang="en-US" sz="2400" dirty="0">
                <a:solidFill>
                  <a:srgbClr val="000000"/>
                </a:solidFill>
                <a:latin typeface="Arial Narrow" panose="020B0604020202020204" pitchFamily="34" charset="0"/>
                <a:cs typeface="Arial Narrow" panose="020B0604020202020204" pitchFamily="34" charset="0"/>
              </a:rPr>
              <a:t>Share key points.</a:t>
            </a:r>
          </a:p>
          <a:p>
            <a:pPr marL="457200" indent="-457200" algn="l">
              <a:spcBef>
                <a:spcPts val="624"/>
              </a:spcBef>
              <a:buFont typeface="Arial"/>
              <a:buChar char="•"/>
            </a:pPr>
            <a:r>
              <a:rPr lang="en-US" sz="2400" dirty="0">
                <a:solidFill>
                  <a:srgbClr val="000000"/>
                </a:solidFill>
                <a:latin typeface="Arial Narrow" panose="020B0604020202020204" pitchFamily="34" charset="0"/>
                <a:cs typeface="Arial Narrow" panose="020B0604020202020204" pitchFamily="34" charset="0"/>
              </a:rPr>
              <a:t>Note how your tasks were </a:t>
            </a:r>
            <a:br>
              <a:rPr lang="en-US" sz="2400" dirty="0">
                <a:solidFill>
                  <a:srgbClr val="000000"/>
                </a:solidFill>
                <a:latin typeface="Arial Narrow" panose="020B0604020202020204" pitchFamily="34" charset="0"/>
                <a:cs typeface="Arial Narrow" panose="020B0604020202020204" pitchFamily="34" charset="0"/>
              </a:rPr>
            </a:br>
            <a:r>
              <a:rPr lang="en-US" sz="2400" dirty="0">
                <a:solidFill>
                  <a:srgbClr val="000000"/>
                </a:solidFill>
                <a:latin typeface="Arial Narrow" panose="020B0604020202020204" pitchFamily="34" charset="0"/>
                <a:cs typeface="Arial Narrow" panose="020B0604020202020204" pitchFamily="34" charset="0"/>
              </a:rPr>
              <a:t>varied for the different levels </a:t>
            </a:r>
            <a:br>
              <a:rPr lang="en-US" sz="2400" dirty="0">
                <a:solidFill>
                  <a:srgbClr val="000000"/>
                </a:solidFill>
                <a:latin typeface="Arial Narrow" panose="020B0604020202020204" pitchFamily="34" charset="0"/>
                <a:cs typeface="Arial Narrow" panose="020B0604020202020204" pitchFamily="34" charset="0"/>
              </a:rPr>
            </a:br>
            <a:r>
              <a:rPr lang="en-US" sz="2400" dirty="0">
                <a:solidFill>
                  <a:srgbClr val="000000"/>
                </a:solidFill>
                <a:latin typeface="Arial Narrow" panose="020B0604020202020204" pitchFamily="34" charset="0"/>
                <a:cs typeface="Arial Narrow" panose="020B0604020202020204" pitchFamily="34" charset="0"/>
              </a:rPr>
              <a:t>of familiarity.</a:t>
            </a:r>
          </a:p>
          <a:p>
            <a:pPr marL="457200" indent="-457200" algn="l">
              <a:spcBef>
                <a:spcPts val="624"/>
              </a:spcBef>
              <a:buFont typeface="Arial"/>
              <a:buChar char="•"/>
            </a:pPr>
            <a:r>
              <a:rPr lang="en-US" sz="2400" dirty="0">
                <a:solidFill>
                  <a:srgbClr val="000000"/>
                </a:solidFill>
                <a:latin typeface="Arial Narrow" panose="020B0604020202020204" pitchFamily="34" charset="0"/>
                <a:cs typeface="Arial Narrow" panose="020B0604020202020204" pitchFamily="34" charset="0"/>
              </a:rPr>
              <a:t>List questions you still have </a:t>
            </a:r>
            <a:br>
              <a:rPr lang="en-US" sz="2400" dirty="0">
                <a:solidFill>
                  <a:srgbClr val="000000"/>
                </a:solidFill>
                <a:latin typeface="Arial Narrow" panose="020B0604020202020204" pitchFamily="34" charset="0"/>
                <a:cs typeface="Arial Narrow" panose="020B0604020202020204" pitchFamily="34" charset="0"/>
              </a:rPr>
            </a:br>
            <a:r>
              <a:rPr lang="en-US" sz="2400" dirty="0">
                <a:solidFill>
                  <a:srgbClr val="000000"/>
                </a:solidFill>
                <a:latin typeface="Arial Narrow" panose="020B0604020202020204" pitchFamily="34" charset="0"/>
                <a:cs typeface="Arial Narrow" panose="020B0604020202020204" pitchFamily="34" charset="0"/>
              </a:rPr>
              <a:t>about the information </a:t>
            </a:r>
            <a:br>
              <a:rPr lang="en-US" sz="2400" dirty="0">
                <a:solidFill>
                  <a:srgbClr val="000000"/>
                </a:solidFill>
                <a:latin typeface="Arial Narrow" panose="020B0604020202020204" pitchFamily="34" charset="0"/>
                <a:cs typeface="Arial Narrow" panose="020B0604020202020204" pitchFamily="34" charset="0"/>
              </a:rPr>
            </a:br>
            <a:r>
              <a:rPr lang="en-US" sz="2400" dirty="0">
                <a:solidFill>
                  <a:srgbClr val="000000"/>
                </a:solidFill>
                <a:latin typeface="Arial Narrow" panose="020B0604020202020204" pitchFamily="34" charset="0"/>
                <a:cs typeface="Arial Narrow" panose="020B0604020202020204" pitchFamily="34" charset="0"/>
              </a:rPr>
              <a:t>presented on the three </a:t>
            </a:r>
            <a:br>
              <a:rPr lang="en-US" sz="2400" dirty="0">
                <a:solidFill>
                  <a:srgbClr val="000000"/>
                </a:solidFill>
                <a:latin typeface="Arial Narrow" panose="020B0604020202020204" pitchFamily="34" charset="0"/>
                <a:cs typeface="Arial Narrow" panose="020B0604020202020204" pitchFamily="34" charset="0"/>
              </a:rPr>
            </a:br>
            <a:r>
              <a:rPr lang="en-US" sz="2400" dirty="0" smtClean="0">
                <a:solidFill>
                  <a:srgbClr val="000000"/>
                </a:solidFill>
                <a:latin typeface="Arial Narrow" panose="020B0604020202020204" pitchFamily="34" charset="0"/>
                <a:cs typeface="Arial Narrow" panose="020B0604020202020204" pitchFamily="34" charset="0"/>
              </a:rPr>
              <a:t>module </a:t>
            </a:r>
            <a:r>
              <a:rPr lang="en-US" sz="2400" dirty="0">
                <a:solidFill>
                  <a:srgbClr val="000000"/>
                </a:solidFill>
                <a:latin typeface="Arial Narrow" panose="020B0604020202020204" pitchFamily="34" charset="0"/>
                <a:cs typeface="Arial Narrow" panose="020B0604020202020204" pitchFamily="34" charset="0"/>
              </a:rPr>
              <a:t>pages. </a:t>
            </a:r>
          </a:p>
          <a:p>
            <a:pPr>
              <a:buNone/>
            </a:pPr>
            <a:endParaRPr lang="en-US" dirty="0"/>
          </a:p>
        </p:txBody>
      </p:sp>
      <p:pic>
        <p:nvPicPr>
          <p:cNvPr id="5" name="Picture 4" descr="shutterstock_23358766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981200"/>
            <a:ext cx="3657600" cy="24384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12528</TotalTime>
  <Words>1339</Words>
  <Application>Microsoft Macintosh PowerPoint</Application>
  <PresentationFormat>On-screen Show (4:3)</PresentationFormat>
  <Paragraphs>212</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 Narrow</vt:lpstr>
      <vt:lpstr>Calibri</vt:lpstr>
      <vt:lpstr>Courier New</vt:lpstr>
      <vt:lpstr>MS PGothic</vt:lpstr>
      <vt:lpstr>ＭＳ 明朝</vt:lpstr>
      <vt:lpstr>Symbol</vt:lpstr>
      <vt:lpstr>Times New Roman</vt:lpstr>
      <vt:lpstr>Arial</vt:lpstr>
      <vt:lpstr>Office Theme</vt:lpstr>
      <vt:lpstr>PowerPoint Presentation</vt:lpstr>
      <vt:lpstr>PowerPoint Presentation</vt:lpstr>
      <vt:lpstr>Challenge &amp; Initial Thoughts</vt:lpstr>
      <vt:lpstr>Familiarity Activity </vt:lpstr>
      <vt:lpstr>  Statements About Differentiated Instruction</vt:lpstr>
      <vt:lpstr>PowerPoint Presentation</vt:lpstr>
      <vt:lpstr>Familiarity Activity Answers</vt:lpstr>
      <vt:lpstr>Familiarity Placemat Handout</vt:lpstr>
      <vt:lpstr>Triad Talk Time</vt:lpstr>
      <vt:lpstr>10-Minute Break</vt:lpstr>
      <vt:lpstr>       </vt:lpstr>
      <vt:lpstr>Jigsaw Activity</vt:lpstr>
      <vt:lpstr>Expert Group Instructions</vt:lpstr>
      <vt:lpstr>Lunch Break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WestEd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IRIS Professional Development  Building a Comprehensive Classroom Management System</dc:title>
  <dc:creator>sderuvo</dc:creator>
  <cp:lastModifiedBy>Microsoft Office User</cp:lastModifiedBy>
  <cp:revision>680</cp:revision>
  <cp:lastPrinted>2015-02-19T19:42:53Z</cp:lastPrinted>
  <dcterms:created xsi:type="dcterms:W3CDTF">2014-12-31T19:51:44Z</dcterms:created>
  <dcterms:modified xsi:type="dcterms:W3CDTF">2019-03-25T17:43:12Z</dcterms:modified>
</cp:coreProperties>
</file>